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9"/>
  </p:notesMasterIdLst>
  <p:sldIdLst>
    <p:sldId id="256" r:id="rId2"/>
    <p:sldId id="327" r:id="rId3"/>
    <p:sldId id="328" r:id="rId4"/>
    <p:sldId id="653" r:id="rId5"/>
    <p:sldId id="400" r:id="rId6"/>
    <p:sldId id="693" r:id="rId7"/>
    <p:sldId id="644" r:id="rId8"/>
    <p:sldId id="645" r:id="rId9"/>
    <p:sldId id="646" r:id="rId10"/>
    <p:sldId id="647" r:id="rId11"/>
    <p:sldId id="648" r:id="rId12"/>
    <p:sldId id="649" r:id="rId13"/>
    <p:sldId id="650" r:id="rId14"/>
    <p:sldId id="651" r:id="rId15"/>
    <p:sldId id="652" r:id="rId16"/>
    <p:sldId id="814" r:id="rId17"/>
    <p:sldId id="654" r:id="rId18"/>
    <p:sldId id="725" r:id="rId19"/>
    <p:sldId id="726" r:id="rId20"/>
    <p:sldId id="810" r:id="rId21"/>
    <p:sldId id="811" r:id="rId22"/>
    <p:sldId id="812" r:id="rId23"/>
    <p:sldId id="346" r:id="rId24"/>
    <p:sldId id="372" r:id="rId25"/>
    <p:sldId id="815" r:id="rId26"/>
    <p:sldId id="730" r:id="rId27"/>
    <p:sldId id="731" r:id="rId28"/>
    <p:sldId id="406" r:id="rId29"/>
    <p:sldId id="733" r:id="rId30"/>
    <p:sldId id="734" r:id="rId31"/>
    <p:sldId id="428" r:id="rId32"/>
    <p:sldId id="736" r:id="rId33"/>
    <p:sldId id="737" r:id="rId34"/>
    <p:sldId id="738" r:id="rId35"/>
    <p:sldId id="739" r:id="rId36"/>
    <p:sldId id="449" r:id="rId37"/>
    <p:sldId id="741" r:id="rId38"/>
    <p:sldId id="742" r:id="rId39"/>
    <p:sldId id="743" r:id="rId40"/>
    <p:sldId id="744" r:id="rId41"/>
    <p:sldId id="745" r:id="rId42"/>
    <p:sldId id="746" r:id="rId43"/>
    <p:sldId id="472" r:id="rId44"/>
    <p:sldId id="748" r:id="rId45"/>
    <p:sldId id="749" r:id="rId46"/>
    <p:sldId id="750" r:id="rId47"/>
    <p:sldId id="751" r:id="rId48"/>
    <p:sldId id="752" r:id="rId49"/>
    <p:sldId id="753" r:id="rId50"/>
    <p:sldId id="754" r:id="rId51"/>
    <p:sldId id="755" r:id="rId52"/>
    <p:sldId id="498" r:id="rId53"/>
    <p:sldId id="757" r:id="rId54"/>
    <p:sldId id="507" r:id="rId55"/>
    <p:sldId id="508" r:id="rId56"/>
    <p:sldId id="760" r:id="rId57"/>
    <p:sldId id="761" r:id="rId58"/>
    <p:sldId id="762" r:id="rId59"/>
    <p:sldId id="763" r:id="rId60"/>
    <p:sldId id="764" r:id="rId61"/>
    <p:sldId id="765" r:id="rId62"/>
    <p:sldId id="766" r:id="rId63"/>
    <p:sldId id="767" r:id="rId64"/>
    <p:sldId id="768" r:id="rId65"/>
    <p:sldId id="556" r:id="rId66"/>
    <p:sldId id="813" r:id="rId67"/>
    <p:sldId id="770" r:id="rId68"/>
    <p:sldId id="771" r:id="rId69"/>
    <p:sldId id="773" r:id="rId70"/>
    <p:sldId id="775" r:id="rId71"/>
    <p:sldId id="777" r:id="rId72"/>
    <p:sldId id="589" r:id="rId73"/>
    <p:sldId id="779" r:id="rId74"/>
    <p:sldId id="780" r:id="rId75"/>
    <p:sldId id="781" r:id="rId76"/>
    <p:sldId id="782" r:id="rId77"/>
    <p:sldId id="783" r:id="rId78"/>
    <p:sldId id="784" r:id="rId79"/>
    <p:sldId id="785" r:id="rId80"/>
    <p:sldId id="786" r:id="rId81"/>
    <p:sldId id="787" r:id="rId82"/>
    <p:sldId id="788" r:id="rId83"/>
    <p:sldId id="789" r:id="rId84"/>
    <p:sldId id="790" r:id="rId85"/>
    <p:sldId id="624" r:id="rId86"/>
    <p:sldId id="625" r:id="rId87"/>
    <p:sldId id="793" r:id="rId88"/>
    <p:sldId id="794" r:id="rId89"/>
    <p:sldId id="631" r:id="rId90"/>
    <p:sldId id="796" r:id="rId91"/>
    <p:sldId id="642" r:id="rId92"/>
    <p:sldId id="816" r:id="rId93"/>
    <p:sldId id="801" r:id="rId94"/>
    <p:sldId id="802" r:id="rId95"/>
    <p:sldId id="558" r:id="rId96"/>
    <p:sldId id="559" r:id="rId97"/>
    <p:sldId id="560" r:id="rId9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33CC"/>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5" autoAdjust="0"/>
    <p:restoredTop sz="94622" autoAdjust="0"/>
  </p:normalViewPr>
  <p:slideViewPr>
    <p:cSldViewPr>
      <p:cViewPr varScale="1">
        <p:scale>
          <a:sx n="63" d="100"/>
          <a:sy n="63" d="100"/>
        </p:scale>
        <p:origin x="776" y="64"/>
      </p:cViewPr>
      <p:guideLst>
        <p:guide orient="horz" pos="2160"/>
        <p:guide pos="3840"/>
      </p:guideLst>
    </p:cSldViewPr>
  </p:slideViewPr>
  <p:outlineViewPr>
    <p:cViewPr>
      <p:scale>
        <a:sx n="33" d="100"/>
        <a:sy n="33" d="100"/>
      </p:scale>
      <p:origin x="0" y="94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ttman, Barry" userId="bff186cd-6ce8-41ba-8e8c-e85cdef216de" providerId="ADAL" clId="{9919F6B4-234B-4CCD-84CB-D5DB96092A51}"/>
    <pc:docChg chg="addSld delSld modSld">
      <pc:chgData name="Wittman, Barry" userId="bff186cd-6ce8-41ba-8e8c-e85cdef216de" providerId="ADAL" clId="{9919F6B4-234B-4CCD-84CB-D5DB96092A51}" dt="2025-09-17T18:02:20.540" v="46" actId="20577"/>
      <pc:docMkLst>
        <pc:docMk/>
      </pc:docMkLst>
      <pc:sldChg chg="modSp modAnim">
        <pc:chgData name="Wittman, Barry" userId="bff186cd-6ce8-41ba-8e8c-e85cdef216de" providerId="ADAL" clId="{9919F6B4-234B-4CCD-84CB-D5DB96092A51}" dt="2025-09-17T17:55:20.403" v="0" actId="6549"/>
        <pc:sldMkLst>
          <pc:docMk/>
          <pc:sldMk cId="0" sldId="327"/>
        </pc:sldMkLst>
        <pc:spChg chg="mod">
          <ac:chgData name="Wittman, Barry" userId="bff186cd-6ce8-41ba-8e8c-e85cdef216de" providerId="ADAL" clId="{9919F6B4-234B-4CCD-84CB-D5DB96092A51}" dt="2025-09-17T17:55:20.403" v="0" actId="6549"/>
          <ac:spMkLst>
            <pc:docMk/>
            <pc:sldMk cId="0" sldId="327"/>
            <ac:spMk id="3" creationId="{00000000-0000-0000-0000-000000000000}"/>
          </ac:spMkLst>
        </pc:spChg>
      </pc:sldChg>
      <pc:sldChg chg="del">
        <pc:chgData name="Wittman, Barry" userId="bff186cd-6ce8-41ba-8e8c-e85cdef216de" providerId="ADAL" clId="{9919F6B4-234B-4CCD-84CB-D5DB96092A51}" dt="2025-09-17T18:01:56.623" v="43" actId="2696"/>
        <pc:sldMkLst>
          <pc:docMk/>
          <pc:sldMk cId="2784916582" sldId="352"/>
        </pc:sldMkLst>
      </pc:sldChg>
      <pc:sldChg chg="add">
        <pc:chgData name="Wittman, Barry" userId="bff186cd-6ce8-41ba-8e8c-e85cdef216de" providerId="ADAL" clId="{9919F6B4-234B-4CCD-84CB-D5DB96092A51}" dt="2025-09-17T17:59:12.620" v="31"/>
        <pc:sldMkLst>
          <pc:docMk/>
          <pc:sldMk cId="1322694411" sldId="644"/>
        </pc:sldMkLst>
      </pc:sldChg>
      <pc:sldChg chg="add">
        <pc:chgData name="Wittman, Barry" userId="bff186cd-6ce8-41ba-8e8c-e85cdef216de" providerId="ADAL" clId="{9919F6B4-234B-4CCD-84CB-D5DB96092A51}" dt="2025-09-17T17:59:12.620" v="31"/>
        <pc:sldMkLst>
          <pc:docMk/>
          <pc:sldMk cId="3831121061" sldId="645"/>
        </pc:sldMkLst>
      </pc:sldChg>
      <pc:sldChg chg="modSp add">
        <pc:chgData name="Wittman, Barry" userId="bff186cd-6ce8-41ba-8e8c-e85cdef216de" providerId="ADAL" clId="{9919F6B4-234B-4CCD-84CB-D5DB96092A51}" dt="2025-09-17T17:59:52.901" v="37" actId="20577"/>
        <pc:sldMkLst>
          <pc:docMk/>
          <pc:sldMk cId="3813407949" sldId="646"/>
        </pc:sldMkLst>
        <pc:spChg chg="mod">
          <ac:chgData name="Wittman, Barry" userId="bff186cd-6ce8-41ba-8e8c-e85cdef216de" providerId="ADAL" clId="{9919F6B4-234B-4CCD-84CB-D5DB96092A51}" dt="2025-09-17T17:59:52.901" v="37" actId="20577"/>
          <ac:spMkLst>
            <pc:docMk/>
            <pc:sldMk cId="3813407949" sldId="646"/>
            <ac:spMk id="3" creationId="{00000000-0000-0000-0000-000000000000}"/>
          </ac:spMkLst>
        </pc:spChg>
      </pc:sldChg>
      <pc:sldChg chg="add">
        <pc:chgData name="Wittman, Barry" userId="bff186cd-6ce8-41ba-8e8c-e85cdef216de" providerId="ADAL" clId="{9919F6B4-234B-4CCD-84CB-D5DB96092A51}" dt="2025-09-17T17:59:12.620" v="31"/>
        <pc:sldMkLst>
          <pc:docMk/>
          <pc:sldMk cId="2482252542" sldId="647"/>
        </pc:sldMkLst>
      </pc:sldChg>
      <pc:sldChg chg="add">
        <pc:chgData name="Wittman, Barry" userId="bff186cd-6ce8-41ba-8e8c-e85cdef216de" providerId="ADAL" clId="{9919F6B4-234B-4CCD-84CB-D5DB96092A51}" dt="2025-09-17T17:59:12.620" v="31"/>
        <pc:sldMkLst>
          <pc:docMk/>
          <pc:sldMk cId="1680400403" sldId="648"/>
        </pc:sldMkLst>
      </pc:sldChg>
      <pc:sldChg chg="modSp add">
        <pc:chgData name="Wittman, Barry" userId="bff186cd-6ce8-41ba-8e8c-e85cdef216de" providerId="ADAL" clId="{9919F6B4-234B-4CCD-84CB-D5DB96092A51}" dt="2025-09-17T18:00:16.128" v="40" actId="20577"/>
        <pc:sldMkLst>
          <pc:docMk/>
          <pc:sldMk cId="154289761" sldId="649"/>
        </pc:sldMkLst>
        <pc:spChg chg="mod">
          <ac:chgData name="Wittman, Barry" userId="bff186cd-6ce8-41ba-8e8c-e85cdef216de" providerId="ADAL" clId="{9919F6B4-234B-4CCD-84CB-D5DB96092A51}" dt="2025-09-17T18:00:16.128" v="40" actId="20577"/>
          <ac:spMkLst>
            <pc:docMk/>
            <pc:sldMk cId="154289761" sldId="649"/>
            <ac:spMk id="3" creationId="{00000000-0000-0000-0000-000000000000}"/>
          </ac:spMkLst>
        </pc:spChg>
      </pc:sldChg>
      <pc:sldChg chg="add">
        <pc:chgData name="Wittman, Barry" userId="bff186cd-6ce8-41ba-8e8c-e85cdef216de" providerId="ADAL" clId="{9919F6B4-234B-4CCD-84CB-D5DB96092A51}" dt="2025-09-17T17:59:12.620" v="31"/>
        <pc:sldMkLst>
          <pc:docMk/>
          <pc:sldMk cId="3786722753" sldId="650"/>
        </pc:sldMkLst>
      </pc:sldChg>
      <pc:sldChg chg="add">
        <pc:chgData name="Wittman, Barry" userId="bff186cd-6ce8-41ba-8e8c-e85cdef216de" providerId="ADAL" clId="{9919F6B4-234B-4CCD-84CB-D5DB96092A51}" dt="2025-09-17T17:59:12.620" v="31"/>
        <pc:sldMkLst>
          <pc:docMk/>
          <pc:sldMk cId="1329447003" sldId="651"/>
        </pc:sldMkLst>
      </pc:sldChg>
      <pc:sldChg chg="modSp add">
        <pc:chgData name="Wittman, Barry" userId="bff186cd-6ce8-41ba-8e8c-e85cdef216de" providerId="ADAL" clId="{9919F6B4-234B-4CCD-84CB-D5DB96092A51}" dt="2025-09-17T18:00:55.942" v="41" actId="20577"/>
        <pc:sldMkLst>
          <pc:docMk/>
          <pc:sldMk cId="3868316295" sldId="652"/>
        </pc:sldMkLst>
        <pc:spChg chg="mod">
          <ac:chgData name="Wittman, Barry" userId="bff186cd-6ce8-41ba-8e8c-e85cdef216de" providerId="ADAL" clId="{9919F6B4-234B-4CCD-84CB-D5DB96092A51}" dt="2025-09-17T18:00:55.942" v="41" actId="20577"/>
          <ac:spMkLst>
            <pc:docMk/>
            <pc:sldMk cId="3868316295" sldId="652"/>
            <ac:spMk id="29699" creationId="{00000000-0000-0000-0000-000000000000}"/>
          </ac:spMkLst>
        </pc:spChg>
      </pc:sldChg>
      <pc:sldChg chg="add">
        <pc:chgData name="Wittman, Barry" userId="bff186cd-6ce8-41ba-8e8c-e85cdef216de" providerId="ADAL" clId="{9919F6B4-234B-4CCD-84CB-D5DB96092A51}" dt="2025-09-17T17:59:12.620" v="31"/>
        <pc:sldMkLst>
          <pc:docMk/>
          <pc:sldMk cId="3555506757" sldId="654"/>
        </pc:sldMkLst>
      </pc:sldChg>
      <pc:sldChg chg="del">
        <pc:chgData name="Wittman, Barry" userId="bff186cd-6ce8-41ba-8e8c-e85cdef216de" providerId="ADAL" clId="{9919F6B4-234B-4CCD-84CB-D5DB96092A51}" dt="2025-09-17T17:58:55.352" v="18" actId="2696"/>
        <pc:sldMkLst>
          <pc:docMk/>
          <pc:sldMk cId="2717336506" sldId="655"/>
        </pc:sldMkLst>
      </pc:sldChg>
      <pc:sldChg chg="del">
        <pc:chgData name="Wittman, Barry" userId="bff186cd-6ce8-41ba-8e8c-e85cdef216de" providerId="ADAL" clId="{9919F6B4-234B-4CCD-84CB-D5DB96092A51}" dt="2025-09-17T17:58:55.352" v="19" actId="2696"/>
        <pc:sldMkLst>
          <pc:docMk/>
          <pc:sldMk cId="855127840" sldId="656"/>
        </pc:sldMkLst>
      </pc:sldChg>
      <pc:sldChg chg="del">
        <pc:chgData name="Wittman, Barry" userId="bff186cd-6ce8-41ba-8e8c-e85cdef216de" providerId="ADAL" clId="{9919F6B4-234B-4CCD-84CB-D5DB96092A51}" dt="2025-09-17T17:58:55.368" v="20" actId="2696"/>
        <pc:sldMkLst>
          <pc:docMk/>
          <pc:sldMk cId="3730994161" sldId="657"/>
        </pc:sldMkLst>
      </pc:sldChg>
      <pc:sldChg chg="del">
        <pc:chgData name="Wittman, Barry" userId="bff186cd-6ce8-41ba-8e8c-e85cdef216de" providerId="ADAL" clId="{9919F6B4-234B-4CCD-84CB-D5DB96092A51}" dt="2025-09-17T17:58:55.369" v="21" actId="2696"/>
        <pc:sldMkLst>
          <pc:docMk/>
          <pc:sldMk cId="9510479" sldId="658"/>
        </pc:sldMkLst>
      </pc:sldChg>
      <pc:sldChg chg="del">
        <pc:chgData name="Wittman, Barry" userId="bff186cd-6ce8-41ba-8e8c-e85cdef216de" providerId="ADAL" clId="{9919F6B4-234B-4CCD-84CB-D5DB96092A51}" dt="2025-09-17T17:58:55.510" v="22" actId="2696"/>
        <pc:sldMkLst>
          <pc:docMk/>
          <pc:sldMk cId="145945087" sldId="659"/>
        </pc:sldMkLst>
      </pc:sldChg>
      <pc:sldChg chg="del">
        <pc:chgData name="Wittman, Barry" userId="bff186cd-6ce8-41ba-8e8c-e85cdef216de" providerId="ADAL" clId="{9919F6B4-234B-4CCD-84CB-D5DB96092A51}" dt="2025-09-17T17:58:55.525" v="23" actId="2696"/>
        <pc:sldMkLst>
          <pc:docMk/>
          <pc:sldMk cId="1822090376" sldId="660"/>
        </pc:sldMkLst>
      </pc:sldChg>
      <pc:sldChg chg="del">
        <pc:chgData name="Wittman, Barry" userId="bff186cd-6ce8-41ba-8e8c-e85cdef216de" providerId="ADAL" clId="{9919F6B4-234B-4CCD-84CB-D5DB96092A51}" dt="2025-09-17T17:58:55.525" v="24" actId="2696"/>
        <pc:sldMkLst>
          <pc:docMk/>
          <pc:sldMk cId="3063907774" sldId="661"/>
        </pc:sldMkLst>
      </pc:sldChg>
      <pc:sldChg chg="del">
        <pc:chgData name="Wittman, Barry" userId="bff186cd-6ce8-41ba-8e8c-e85cdef216de" providerId="ADAL" clId="{9919F6B4-234B-4CCD-84CB-D5DB96092A51}" dt="2025-09-17T17:58:55.541" v="25" actId="2696"/>
        <pc:sldMkLst>
          <pc:docMk/>
          <pc:sldMk cId="3186046312" sldId="662"/>
        </pc:sldMkLst>
      </pc:sldChg>
      <pc:sldChg chg="del">
        <pc:chgData name="Wittman, Barry" userId="bff186cd-6ce8-41ba-8e8c-e85cdef216de" providerId="ADAL" clId="{9919F6B4-234B-4CCD-84CB-D5DB96092A51}" dt="2025-09-17T17:58:55.681" v="26" actId="2696"/>
        <pc:sldMkLst>
          <pc:docMk/>
          <pc:sldMk cId="4065173650" sldId="663"/>
        </pc:sldMkLst>
      </pc:sldChg>
      <pc:sldChg chg="del">
        <pc:chgData name="Wittman, Barry" userId="bff186cd-6ce8-41ba-8e8c-e85cdef216de" providerId="ADAL" clId="{9919F6B4-234B-4CCD-84CB-D5DB96092A51}" dt="2025-09-17T17:58:55.809" v="27" actId="2696"/>
        <pc:sldMkLst>
          <pc:docMk/>
          <pc:sldMk cId="2088071753" sldId="664"/>
        </pc:sldMkLst>
      </pc:sldChg>
      <pc:sldChg chg="del">
        <pc:chgData name="Wittman, Barry" userId="bff186cd-6ce8-41ba-8e8c-e85cdef216de" providerId="ADAL" clId="{9919F6B4-234B-4CCD-84CB-D5DB96092A51}" dt="2025-09-17T17:58:55.809" v="28" actId="2696"/>
        <pc:sldMkLst>
          <pc:docMk/>
          <pc:sldMk cId="2078928045" sldId="665"/>
        </pc:sldMkLst>
      </pc:sldChg>
      <pc:sldChg chg="del">
        <pc:chgData name="Wittman, Barry" userId="bff186cd-6ce8-41ba-8e8c-e85cdef216de" providerId="ADAL" clId="{9919F6B4-234B-4CCD-84CB-D5DB96092A51}" dt="2025-09-17T17:58:55.825" v="29" actId="2696"/>
        <pc:sldMkLst>
          <pc:docMk/>
          <pc:sldMk cId="610233824" sldId="666"/>
        </pc:sldMkLst>
      </pc:sldChg>
      <pc:sldChg chg="del">
        <pc:chgData name="Wittman, Barry" userId="bff186cd-6ce8-41ba-8e8c-e85cdef216de" providerId="ADAL" clId="{9919F6B4-234B-4CCD-84CB-D5DB96092A51}" dt="2025-09-17T17:58:55.825" v="30" actId="2696"/>
        <pc:sldMkLst>
          <pc:docMk/>
          <pc:sldMk cId="212367658" sldId="667"/>
        </pc:sldMkLst>
      </pc:sldChg>
      <pc:sldChg chg="del">
        <pc:chgData name="Wittman, Barry" userId="bff186cd-6ce8-41ba-8e8c-e85cdef216de" providerId="ADAL" clId="{9919F6B4-234B-4CCD-84CB-D5DB96092A51}" dt="2025-09-17T17:58:55.352" v="17" actId="2696"/>
        <pc:sldMkLst>
          <pc:docMk/>
          <pc:sldMk cId="915646868" sldId="668"/>
        </pc:sldMkLst>
      </pc:sldChg>
      <pc:sldChg chg="modSp">
        <pc:chgData name="Wittman, Barry" userId="bff186cd-6ce8-41ba-8e8c-e85cdef216de" providerId="ADAL" clId="{9919F6B4-234B-4CCD-84CB-D5DB96092A51}" dt="2025-09-17T17:55:33.957" v="16" actId="20577"/>
        <pc:sldMkLst>
          <pc:docMk/>
          <pc:sldMk cId="300932571" sldId="693"/>
        </pc:sldMkLst>
        <pc:spChg chg="mod">
          <ac:chgData name="Wittman, Barry" userId="bff186cd-6ce8-41ba-8e8c-e85cdef216de" providerId="ADAL" clId="{9919F6B4-234B-4CCD-84CB-D5DB96092A51}" dt="2025-09-17T17:55:33.957" v="16" actId="20577"/>
          <ac:spMkLst>
            <pc:docMk/>
            <pc:sldMk cId="300932571" sldId="693"/>
            <ac:spMk id="2" creationId="{AE76EF99-371C-49F6-B710-84744E7577C0}"/>
          </ac:spMkLst>
        </pc:spChg>
      </pc:sldChg>
      <pc:sldChg chg="modSp">
        <pc:chgData name="Wittman, Barry" userId="bff186cd-6ce8-41ba-8e8c-e85cdef216de" providerId="ADAL" clId="{9919F6B4-234B-4CCD-84CB-D5DB96092A51}" dt="2025-09-17T18:02:20.540" v="46" actId="20577"/>
        <pc:sldMkLst>
          <pc:docMk/>
          <pc:sldMk cId="1516100479" sldId="734"/>
        </pc:sldMkLst>
        <pc:spChg chg="mod">
          <ac:chgData name="Wittman, Barry" userId="bff186cd-6ce8-41ba-8e8c-e85cdef216de" providerId="ADAL" clId="{9919F6B4-234B-4CCD-84CB-D5DB96092A51}" dt="2025-09-17T18:02:20.540" v="46" actId="20577"/>
          <ac:spMkLst>
            <pc:docMk/>
            <pc:sldMk cId="1516100479" sldId="734"/>
            <ac:spMk id="3" creationId="{00000000-0000-0000-0000-000000000000}"/>
          </ac:spMkLst>
        </pc:spChg>
      </pc:sldChg>
      <pc:sldChg chg="add">
        <pc:chgData name="Wittman, Barry" userId="bff186cd-6ce8-41ba-8e8c-e85cdef216de" providerId="ADAL" clId="{9919F6B4-234B-4CCD-84CB-D5DB96092A51}" dt="2025-09-17T17:59:12.620" v="31"/>
        <pc:sldMkLst>
          <pc:docMk/>
          <pc:sldMk cId="4273933212" sldId="814"/>
        </pc:sldMkLst>
      </pc:sldChg>
      <pc:sldChg chg="add">
        <pc:chgData name="Wittman, Barry" userId="bff186cd-6ce8-41ba-8e8c-e85cdef216de" providerId="ADAL" clId="{9919F6B4-234B-4CCD-84CB-D5DB96092A51}" dt="2025-09-17T18:01:53.754" v="42"/>
        <pc:sldMkLst>
          <pc:docMk/>
          <pc:sldMk cId="1555855063" sldId="815"/>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ECD304-EAC7-4DDA-8203-B7AFC9CA1DBA}" type="doc">
      <dgm:prSet loTypeId="urn:microsoft.com/office/officeart/2005/8/layout/venn1" loCatId="relationship" qsTypeId="urn:microsoft.com/office/officeart/2005/8/quickstyle/simple2" qsCatId="simple" csTypeId="urn:microsoft.com/office/officeart/2005/8/colors/colorful1" csCatId="colorful" phldr="1"/>
      <dgm:spPr/>
      <dgm:t>
        <a:bodyPr/>
        <a:lstStyle/>
        <a:p>
          <a:endParaRPr lang="en-US"/>
        </a:p>
      </dgm:t>
    </dgm:pt>
    <dgm:pt modelId="{86DFB5D5-3CCF-42DA-B5C6-7761613FA276}">
      <dgm:prSet phldrT="[Text]"/>
      <dgm:spPr/>
      <dgm:t>
        <a:bodyPr/>
        <a:lstStyle/>
        <a:p>
          <a:r>
            <a:rPr lang="en-US" dirty="0"/>
            <a:t>Confidentiality</a:t>
          </a:r>
        </a:p>
      </dgm:t>
    </dgm:pt>
    <dgm:pt modelId="{12BB2776-B896-47F4-A8BA-3C4CE5278D9E}" type="parTrans" cxnId="{9BA157F2-A2E1-4E5F-8C13-3FE50423F932}">
      <dgm:prSet/>
      <dgm:spPr/>
      <dgm:t>
        <a:bodyPr/>
        <a:lstStyle/>
        <a:p>
          <a:endParaRPr lang="en-US"/>
        </a:p>
      </dgm:t>
    </dgm:pt>
    <dgm:pt modelId="{6E4F5987-7CED-4AE4-8056-38CD153FE7DD}" type="sibTrans" cxnId="{9BA157F2-A2E1-4E5F-8C13-3FE50423F932}">
      <dgm:prSet/>
      <dgm:spPr/>
      <dgm:t>
        <a:bodyPr/>
        <a:lstStyle/>
        <a:p>
          <a:endParaRPr lang="en-US"/>
        </a:p>
      </dgm:t>
    </dgm:pt>
    <dgm:pt modelId="{6ADE5F26-EA04-485D-B824-C892B677A2B6}">
      <dgm:prSet phldrT="[Text]"/>
      <dgm:spPr/>
      <dgm:t>
        <a:bodyPr/>
        <a:lstStyle/>
        <a:p>
          <a:r>
            <a:rPr lang="en-US" dirty="0"/>
            <a:t>Integrity</a:t>
          </a:r>
        </a:p>
      </dgm:t>
    </dgm:pt>
    <dgm:pt modelId="{1950246E-CC03-4EDD-AB3C-A05F667B1D39}" type="parTrans" cxnId="{58FF1C92-86C6-49F2-A9A9-EE241000A425}">
      <dgm:prSet/>
      <dgm:spPr/>
      <dgm:t>
        <a:bodyPr/>
        <a:lstStyle/>
        <a:p>
          <a:endParaRPr lang="en-US"/>
        </a:p>
      </dgm:t>
    </dgm:pt>
    <dgm:pt modelId="{DC06B60D-D159-4A11-ADAC-84B53B56E841}" type="sibTrans" cxnId="{58FF1C92-86C6-49F2-A9A9-EE241000A425}">
      <dgm:prSet/>
      <dgm:spPr/>
      <dgm:t>
        <a:bodyPr/>
        <a:lstStyle/>
        <a:p>
          <a:endParaRPr lang="en-US"/>
        </a:p>
      </dgm:t>
    </dgm:pt>
    <dgm:pt modelId="{AAA7A6FD-A736-45B5-8594-5F9278FA3118}">
      <dgm:prSet phldrT="[Text]"/>
      <dgm:spPr/>
      <dgm:t>
        <a:bodyPr/>
        <a:lstStyle/>
        <a:p>
          <a:r>
            <a:rPr lang="en-US" dirty="0"/>
            <a:t>Availability</a:t>
          </a:r>
        </a:p>
      </dgm:t>
    </dgm:pt>
    <dgm:pt modelId="{2C7C517D-1506-4213-9D4E-A32BA8D92A57}" type="parTrans" cxnId="{903E9FDB-6C52-437D-AD5D-5964238CBC5C}">
      <dgm:prSet/>
      <dgm:spPr/>
      <dgm:t>
        <a:bodyPr/>
        <a:lstStyle/>
        <a:p>
          <a:endParaRPr lang="en-US"/>
        </a:p>
      </dgm:t>
    </dgm:pt>
    <dgm:pt modelId="{9AB131C0-7543-42DC-8F0B-E2F76AE54E64}" type="sibTrans" cxnId="{903E9FDB-6C52-437D-AD5D-5964238CBC5C}">
      <dgm:prSet/>
      <dgm:spPr/>
      <dgm:t>
        <a:bodyPr/>
        <a:lstStyle/>
        <a:p>
          <a:endParaRPr lang="en-US"/>
        </a:p>
      </dgm:t>
    </dgm:pt>
    <dgm:pt modelId="{9669FDE8-9617-478D-996E-DA6084FE70CE}" type="pres">
      <dgm:prSet presAssocID="{D2ECD304-EAC7-4DDA-8203-B7AFC9CA1DBA}" presName="compositeShape" presStyleCnt="0">
        <dgm:presLayoutVars>
          <dgm:chMax val="7"/>
          <dgm:dir/>
          <dgm:resizeHandles val="exact"/>
        </dgm:presLayoutVars>
      </dgm:prSet>
      <dgm:spPr/>
    </dgm:pt>
    <dgm:pt modelId="{1560E5C9-53F9-4EB3-9AA0-FE1A237E516F}" type="pres">
      <dgm:prSet presAssocID="{86DFB5D5-3CCF-42DA-B5C6-7761613FA276}" presName="circ1" presStyleLbl="vennNode1" presStyleIdx="0" presStyleCnt="3"/>
      <dgm:spPr/>
    </dgm:pt>
    <dgm:pt modelId="{29BE84A3-7848-4AAA-9BA5-9490479B78BC}" type="pres">
      <dgm:prSet presAssocID="{86DFB5D5-3CCF-42DA-B5C6-7761613FA276}" presName="circ1Tx" presStyleLbl="revTx" presStyleIdx="0" presStyleCnt="0">
        <dgm:presLayoutVars>
          <dgm:chMax val="0"/>
          <dgm:chPref val="0"/>
          <dgm:bulletEnabled val="1"/>
        </dgm:presLayoutVars>
      </dgm:prSet>
      <dgm:spPr/>
    </dgm:pt>
    <dgm:pt modelId="{2C5BDDA1-DE0F-48E0-AFAA-0B92289B9D84}" type="pres">
      <dgm:prSet presAssocID="{6ADE5F26-EA04-485D-B824-C892B677A2B6}" presName="circ2" presStyleLbl="vennNode1" presStyleIdx="1" presStyleCnt="3"/>
      <dgm:spPr/>
    </dgm:pt>
    <dgm:pt modelId="{65974910-282C-4663-B643-73F8C4F7F277}" type="pres">
      <dgm:prSet presAssocID="{6ADE5F26-EA04-485D-B824-C892B677A2B6}" presName="circ2Tx" presStyleLbl="revTx" presStyleIdx="0" presStyleCnt="0">
        <dgm:presLayoutVars>
          <dgm:chMax val="0"/>
          <dgm:chPref val="0"/>
          <dgm:bulletEnabled val="1"/>
        </dgm:presLayoutVars>
      </dgm:prSet>
      <dgm:spPr/>
    </dgm:pt>
    <dgm:pt modelId="{DB034F15-2599-4336-B433-04600DD32F1E}" type="pres">
      <dgm:prSet presAssocID="{AAA7A6FD-A736-45B5-8594-5F9278FA3118}" presName="circ3" presStyleLbl="vennNode1" presStyleIdx="2" presStyleCnt="3"/>
      <dgm:spPr/>
    </dgm:pt>
    <dgm:pt modelId="{2F62245F-873E-4BB9-AA1D-CAD6BDDDF547}" type="pres">
      <dgm:prSet presAssocID="{AAA7A6FD-A736-45B5-8594-5F9278FA3118}" presName="circ3Tx" presStyleLbl="revTx" presStyleIdx="0" presStyleCnt="0">
        <dgm:presLayoutVars>
          <dgm:chMax val="0"/>
          <dgm:chPref val="0"/>
          <dgm:bulletEnabled val="1"/>
        </dgm:presLayoutVars>
      </dgm:prSet>
      <dgm:spPr/>
    </dgm:pt>
  </dgm:ptLst>
  <dgm:cxnLst>
    <dgm:cxn modelId="{88F7B268-43D8-4A73-94D3-A475E2700EE4}" type="presOf" srcId="{86DFB5D5-3CCF-42DA-B5C6-7761613FA276}" destId="{29BE84A3-7848-4AAA-9BA5-9490479B78BC}" srcOrd="1" destOrd="0" presId="urn:microsoft.com/office/officeart/2005/8/layout/venn1"/>
    <dgm:cxn modelId="{2348E051-6E5D-4DD5-93EE-C35B5059A08C}" type="presOf" srcId="{6ADE5F26-EA04-485D-B824-C892B677A2B6}" destId="{65974910-282C-4663-B643-73F8C4F7F277}" srcOrd="1" destOrd="0" presId="urn:microsoft.com/office/officeart/2005/8/layout/venn1"/>
    <dgm:cxn modelId="{597BCB86-C1AB-4C3A-9567-98E9A4224557}" type="presOf" srcId="{6ADE5F26-EA04-485D-B824-C892B677A2B6}" destId="{2C5BDDA1-DE0F-48E0-AFAA-0B92289B9D84}" srcOrd="0" destOrd="0" presId="urn:microsoft.com/office/officeart/2005/8/layout/venn1"/>
    <dgm:cxn modelId="{BF47CE86-11FF-4708-8639-2BCE83148C84}" type="presOf" srcId="{AAA7A6FD-A736-45B5-8594-5F9278FA3118}" destId="{2F62245F-873E-4BB9-AA1D-CAD6BDDDF547}" srcOrd="1" destOrd="0" presId="urn:microsoft.com/office/officeart/2005/8/layout/venn1"/>
    <dgm:cxn modelId="{499CC989-B1FE-4593-80E6-CCB200627D82}" type="presOf" srcId="{D2ECD304-EAC7-4DDA-8203-B7AFC9CA1DBA}" destId="{9669FDE8-9617-478D-996E-DA6084FE70CE}" srcOrd="0" destOrd="0" presId="urn:microsoft.com/office/officeart/2005/8/layout/venn1"/>
    <dgm:cxn modelId="{58FF1C92-86C6-49F2-A9A9-EE241000A425}" srcId="{D2ECD304-EAC7-4DDA-8203-B7AFC9CA1DBA}" destId="{6ADE5F26-EA04-485D-B824-C892B677A2B6}" srcOrd="1" destOrd="0" parTransId="{1950246E-CC03-4EDD-AB3C-A05F667B1D39}" sibTransId="{DC06B60D-D159-4A11-ADAC-84B53B56E841}"/>
    <dgm:cxn modelId="{903E9FDB-6C52-437D-AD5D-5964238CBC5C}" srcId="{D2ECD304-EAC7-4DDA-8203-B7AFC9CA1DBA}" destId="{AAA7A6FD-A736-45B5-8594-5F9278FA3118}" srcOrd="2" destOrd="0" parTransId="{2C7C517D-1506-4213-9D4E-A32BA8D92A57}" sibTransId="{9AB131C0-7543-42DC-8F0B-E2F76AE54E64}"/>
    <dgm:cxn modelId="{6B79E6EF-525C-4A06-A354-A8B9BB0794BE}" type="presOf" srcId="{86DFB5D5-3CCF-42DA-B5C6-7761613FA276}" destId="{1560E5C9-53F9-4EB3-9AA0-FE1A237E516F}" srcOrd="0" destOrd="0" presId="urn:microsoft.com/office/officeart/2005/8/layout/venn1"/>
    <dgm:cxn modelId="{9BA157F2-A2E1-4E5F-8C13-3FE50423F932}" srcId="{D2ECD304-EAC7-4DDA-8203-B7AFC9CA1DBA}" destId="{86DFB5D5-3CCF-42DA-B5C6-7761613FA276}" srcOrd="0" destOrd="0" parTransId="{12BB2776-B896-47F4-A8BA-3C4CE5278D9E}" sibTransId="{6E4F5987-7CED-4AE4-8056-38CD153FE7DD}"/>
    <dgm:cxn modelId="{2CB1B0F9-612E-477D-9E98-FEB9CC743B6A}" type="presOf" srcId="{AAA7A6FD-A736-45B5-8594-5F9278FA3118}" destId="{DB034F15-2599-4336-B433-04600DD32F1E}" srcOrd="0" destOrd="0" presId="urn:microsoft.com/office/officeart/2005/8/layout/venn1"/>
    <dgm:cxn modelId="{FB3191B4-C910-42FE-BF40-28C12900F5C8}" type="presParOf" srcId="{9669FDE8-9617-478D-996E-DA6084FE70CE}" destId="{1560E5C9-53F9-4EB3-9AA0-FE1A237E516F}" srcOrd="0" destOrd="0" presId="urn:microsoft.com/office/officeart/2005/8/layout/venn1"/>
    <dgm:cxn modelId="{5CC118CC-18E2-4B0F-96E7-D341A84AF916}" type="presParOf" srcId="{9669FDE8-9617-478D-996E-DA6084FE70CE}" destId="{29BE84A3-7848-4AAA-9BA5-9490479B78BC}" srcOrd="1" destOrd="0" presId="urn:microsoft.com/office/officeart/2005/8/layout/venn1"/>
    <dgm:cxn modelId="{921C3054-E6C3-467D-B16C-DE1A2AEECB13}" type="presParOf" srcId="{9669FDE8-9617-478D-996E-DA6084FE70CE}" destId="{2C5BDDA1-DE0F-48E0-AFAA-0B92289B9D84}" srcOrd="2" destOrd="0" presId="urn:microsoft.com/office/officeart/2005/8/layout/venn1"/>
    <dgm:cxn modelId="{453871E1-0295-471A-82A1-20D4A1990A1D}" type="presParOf" srcId="{9669FDE8-9617-478D-996E-DA6084FE70CE}" destId="{65974910-282C-4663-B643-73F8C4F7F277}" srcOrd="3" destOrd="0" presId="urn:microsoft.com/office/officeart/2005/8/layout/venn1"/>
    <dgm:cxn modelId="{0984385B-8DDC-4DF3-ACD6-B111DFF2EF63}" type="presParOf" srcId="{9669FDE8-9617-478D-996E-DA6084FE70CE}" destId="{DB034F15-2599-4336-B433-04600DD32F1E}" srcOrd="4" destOrd="0" presId="urn:microsoft.com/office/officeart/2005/8/layout/venn1"/>
    <dgm:cxn modelId="{89D3D8F1-045B-46E0-A000-4C1FF349F0E5}" type="presParOf" srcId="{9669FDE8-9617-478D-996E-DA6084FE70CE}" destId="{2F62245F-873E-4BB9-AA1D-CAD6BDDDF547}"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2E7A5E-7E28-4840-BE61-8CC1FD14F7F2}"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46843847-DECD-4D1C-83C5-D72162B6C750}">
      <dgm:prSet phldrT="[Text]"/>
      <dgm:spPr/>
      <dgm:t>
        <a:bodyPr/>
        <a:lstStyle/>
        <a:p>
          <a:r>
            <a:rPr lang="en-US" dirty="0"/>
            <a:t>Interception</a:t>
          </a:r>
        </a:p>
      </dgm:t>
    </dgm:pt>
    <dgm:pt modelId="{2273D52E-1B85-4483-A769-F7CB4A25C995}" type="parTrans" cxnId="{ADFECF3B-4725-4872-9F9E-E7570A7E1D69}">
      <dgm:prSet/>
      <dgm:spPr/>
      <dgm:t>
        <a:bodyPr/>
        <a:lstStyle/>
        <a:p>
          <a:endParaRPr lang="en-US"/>
        </a:p>
      </dgm:t>
    </dgm:pt>
    <dgm:pt modelId="{5EEB052E-6CE5-4697-AAEB-B5B0AE9ABC7A}" type="sibTrans" cxnId="{ADFECF3B-4725-4872-9F9E-E7570A7E1D69}">
      <dgm:prSet/>
      <dgm:spPr/>
      <dgm:t>
        <a:bodyPr/>
        <a:lstStyle/>
        <a:p>
          <a:endParaRPr lang="en-US"/>
        </a:p>
      </dgm:t>
    </dgm:pt>
    <dgm:pt modelId="{A0982532-FB22-4A53-BB84-DBE807411D43}">
      <dgm:prSet phldrT="[Text]"/>
      <dgm:spPr/>
      <dgm:t>
        <a:bodyPr/>
        <a:lstStyle/>
        <a:p>
          <a:r>
            <a:rPr lang="en-US" dirty="0"/>
            <a:t>Someone read something they weren't supposed to</a:t>
          </a:r>
        </a:p>
      </dgm:t>
    </dgm:pt>
    <dgm:pt modelId="{1D4146C0-AE0D-4064-BD21-2D827C464108}" type="parTrans" cxnId="{DE14029A-E075-4574-BB8A-CEBB59473AAC}">
      <dgm:prSet/>
      <dgm:spPr/>
      <dgm:t>
        <a:bodyPr/>
        <a:lstStyle/>
        <a:p>
          <a:endParaRPr lang="en-US"/>
        </a:p>
      </dgm:t>
    </dgm:pt>
    <dgm:pt modelId="{89496FCE-D7E1-434A-B97D-8684505F5022}" type="sibTrans" cxnId="{DE14029A-E075-4574-BB8A-CEBB59473AAC}">
      <dgm:prSet/>
      <dgm:spPr/>
      <dgm:t>
        <a:bodyPr/>
        <a:lstStyle/>
        <a:p>
          <a:endParaRPr lang="en-US"/>
        </a:p>
      </dgm:t>
    </dgm:pt>
    <dgm:pt modelId="{ED494E9D-382B-427A-B4B7-346F23C3A43F}">
      <dgm:prSet phldrT="[Text]"/>
      <dgm:spPr/>
      <dgm:t>
        <a:bodyPr/>
        <a:lstStyle/>
        <a:p>
          <a:r>
            <a:rPr lang="en-US" dirty="0"/>
            <a:t>Interruption</a:t>
          </a:r>
        </a:p>
      </dgm:t>
    </dgm:pt>
    <dgm:pt modelId="{AC53E0FD-2EEE-41C1-AFAA-B6ACB141FD76}" type="parTrans" cxnId="{53C06704-B6E5-4D29-A057-BF25E7369A84}">
      <dgm:prSet/>
      <dgm:spPr/>
      <dgm:t>
        <a:bodyPr/>
        <a:lstStyle/>
        <a:p>
          <a:endParaRPr lang="en-US"/>
        </a:p>
      </dgm:t>
    </dgm:pt>
    <dgm:pt modelId="{53422AE9-727C-4B92-9332-A2571CF433FA}" type="sibTrans" cxnId="{53C06704-B6E5-4D29-A057-BF25E7369A84}">
      <dgm:prSet/>
      <dgm:spPr/>
      <dgm:t>
        <a:bodyPr/>
        <a:lstStyle/>
        <a:p>
          <a:endParaRPr lang="en-US"/>
        </a:p>
      </dgm:t>
    </dgm:pt>
    <dgm:pt modelId="{24A088C3-DDD0-4F3D-A6EE-0B08EAFEA793}">
      <dgm:prSet phldrT="[Text]"/>
      <dgm:spPr/>
      <dgm:t>
        <a:bodyPr/>
        <a:lstStyle/>
        <a:p>
          <a:r>
            <a:rPr lang="en-US" dirty="0"/>
            <a:t>Something became unavailable or unusable</a:t>
          </a:r>
        </a:p>
      </dgm:t>
    </dgm:pt>
    <dgm:pt modelId="{DA094E90-1896-48F1-BC43-B965D6294FBE}" type="parTrans" cxnId="{57610439-2865-4DD5-8DC6-D0B2D7A87F61}">
      <dgm:prSet/>
      <dgm:spPr/>
      <dgm:t>
        <a:bodyPr/>
        <a:lstStyle/>
        <a:p>
          <a:endParaRPr lang="en-US"/>
        </a:p>
      </dgm:t>
    </dgm:pt>
    <dgm:pt modelId="{24F93374-B6F1-4C8C-A15A-EEBFD2BE6F06}" type="sibTrans" cxnId="{57610439-2865-4DD5-8DC6-D0B2D7A87F61}">
      <dgm:prSet/>
      <dgm:spPr/>
      <dgm:t>
        <a:bodyPr/>
        <a:lstStyle/>
        <a:p>
          <a:endParaRPr lang="en-US"/>
        </a:p>
      </dgm:t>
    </dgm:pt>
    <dgm:pt modelId="{6A8FF594-D8E3-4F22-8BA0-D0FD04CF29FE}">
      <dgm:prSet phldrT="[Text]"/>
      <dgm:spPr/>
      <dgm:t>
        <a:bodyPr/>
        <a:lstStyle/>
        <a:p>
          <a:r>
            <a:rPr lang="en-US" dirty="0"/>
            <a:t>Modification</a:t>
          </a:r>
        </a:p>
      </dgm:t>
    </dgm:pt>
    <dgm:pt modelId="{1A22EAA7-3BA5-42C2-B310-DAE78A1EB4D2}" type="parTrans" cxnId="{F160D3E9-1BFA-422D-B5E4-3CCADB08F56E}">
      <dgm:prSet/>
      <dgm:spPr/>
      <dgm:t>
        <a:bodyPr/>
        <a:lstStyle/>
        <a:p>
          <a:endParaRPr lang="en-US"/>
        </a:p>
      </dgm:t>
    </dgm:pt>
    <dgm:pt modelId="{B498B7D6-7895-4010-9056-550821D11977}" type="sibTrans" cxnId="{F160D3E9-1BFA-422D-B5E4-3CCADB08F56E}">
      <dgm:prSet/>
      <dgm:spPr/>
      <dgm:t>
        <a:bodyPr/>
        <a:lstStyle/>
        <a:p>
          <a:endParaRPr lang="en-US"/>
        </a:p>
      </dgm:t>
    </dgm:pt>
    <dgm:pt modelId="{2869D409-04B1-429C-9899-27FDF302E976}">
      <dgm:prSet phldrT="[Text]"/>
      <dgm:spPr/>
      <dgm:t>
        <a:bodyPr/>
        <a:lstStyle/>
        <a:p>
          <a:r>
            <a:rPr lang="en-US" dirty="0"/>
            <a:t>Someone changed something they weren't supposed to</a:t>
          </a:r>
        </a:p>
      </dgm:t>
    </dgm:pt>
    <dgm:pt modelId="{761D012B-E13D-499D-945A-C7A7849B5830}" type="parTrans" cxnId="{71EADFE8-412B-4D4C-9E44-178831A93B51}">
      <dgm:prSet/>
      <dgm:spPr/>
      <dgm:t>
        <a:bodyPr/>
        <a:lstStyle/>
        <a:p>
          <a:endParaRPr lang="en-US"/>
        </a:p>
      </dgm:t>
    </dgm:pt>
    <dgm:pt modelId="{84CEF622-80D4-44F5-BAA9-A831DC91B83F}" type="sibTrans" cxnId="{71EADFE8-412B-4D4C-9E44-178831A93B51}">
      <dgm:prSet/>
      <dgm:spPr/>
      <dgm:t>
        <a:bodyPr/>
        <a:lstStyle/>
        <a:p>
          <a:endParaRPr lang="en-US"/>
        </a:p>
      </dgm:t>
    </dgm:pt>
    <dgm:pt modelId="{FFD8087F-1697-4DE0-B1EB-D9E6ED7E8E39}">
      <dgm:prSet phldrT="[Text]"/>
      <dgm:spPr/>
      <dgm:t>
        <a:bodyPr/>
        <a:lstStyle/>
        <a:p>
          <a:r>
            <a:rPr lang="en-US" dirty="0"/>
            <a:t>Fabrication</a:t>
          </a:r>
        </a:p>
      </dgm:t>
    </dgm:pt>
    <dgm:pt modelId="{9436772F-57FE-43A3-92C3-138CB24CF7B2}" type="parTrans" cxnId="{517D2F57-D750-413A-8D65-4064777DBF0C}">
      <dgm:prSet/>
      <dgm:spPr/>
      <dgm:t>
        <a:bodyPr/>
        <a:lstStyle/>
        <a:p>
          <a:endParaRPr lang="en-US"/>
        </a:p>
      </dgm:t>
    </dgm:pt>
    <dgm:pt modelId="{72322629-C073-469C-975A-B6797F05BB2C}" type="sibTrans" cxnId="{517D2F57-D750-413A-8D65-4064777DBF0C}">
      <dgm:prSet/>
      <dgm:spPr/>
      <dgm:t>
        <a:bodyPr/>
        <a:lstStyle/>
        <a:p>
          <a:endParaRPr lang="en-US"/>
        </a:p>
      </dgm:t>
    </dgm:pt>
    <dgm:pt modelId="{1CC3AB35-C9CB-48AA-89D2-2E7770C44D5E}">
      <dgm:prSet phldrT="[Text]"/>
      <dgm:spPr/>
      <dgm:t>
        <a:bodyPr/>
        <a:lstStyle/>
        <a:p>
          <a:r>
            <a:rPr lang="en-US" dirty="0"/>
            <a:t>Someone created fake things</a:t>
          </a:r>
        </a:p>
      </dgm:t>
    </dgm:pt>
    <dgm:pt modelId="{F2468EE5-5175-4541-A7C1-7A9FBAEBE15C}" type="parTrans" cxnId="{E7F7830D-E64D-48DC-8CBE-45C6B959BA59}">
      <dgm:prSet/>
      <dgm:spPr/>
      <dgm:t>
        <a:bodyPr/>
        <a:lstStyle/>
        <a:p>
          <a:endParaRPr lang="en-US"/>
        </a:p>
      </dgm:t>
    </dgm:pt>
    <dgm:pt modelId="{456322A4-3A60-43D8-88EB-53D9B4B68C23}" type="sibTrans" cxnId="{E7F7830D-E64D-48DC-8CBE-45C6B959BA59}">
      <dgm:prSet/>
      <dgm:spPr/>
      <dgm:t>
        <a:bodyPr/>
        <a:lstStyle/>
        <a:p>
          <a:endParaRPr lang="en-US"/>
        </a:p>
      </dgm:t>
    </dgm:pt>
    <dgm:pt modelId="{D07EE3AC-797F-4F28-99AE-8C954AB04796}" type="pres">
      <dgm:prSet presAssocID="{5C2E7A5E-7E28-4840-BE61-8CC1FD14F7F2}" presName="Name0" presStyleCnt="0">
        <dgm:presLayoutVars>
          <dgm:dir/>
          <dgm:animLvl val="lvl"/>
          <dgm:resizeHandles val="exact"/>
        </dgm:presLayoutVars>
      </dgm:prSet>
      <dgm:spPr/>
    </dgm:pt>
    <dgm:pt modelId="{064EB402-5B7D-4234-BD23-E5594D17919E}" type="pres">
      <dgm:prSet presAssocID="{46843847-DECD-4D1C-83C5-D72162B6C750}" presName="linNode" presStyleCnt="0"/>
      <dgm:spPr/>
    </dgm:pt>
    <dgm:pt modelId="{88E6761E-3880-4E95-B144-BACB5A8FA0A3}" type="pres">
      <dgm:prSet presAssocID="{46843847-DECD-4D1C-83C5-D72162B6C750}" presName="parentText" presStyleLbl="node1" presStyleIdx="0" presStyleCnt="4" custScaleX="77469">
        <dgm:presLayoutVars>
          <dgm:chMax val="1"/>
          <dgm:bulletEnabled val="1"/>
        </dgm:presLayoutVars>
      </dgm:prSet>
      <dgm:spPr/>
    </dgm:pt>
    <dgm:pt modelId="{EA0E83CA-A713-40A5-95A7-69FEF10EEF0B}" type="pres">
      <dgm:prSet presAssocID="{46843847-DECD-4D1C-83C5-D72162B6C750}" presName="descendantText" presStyleLbl="alignAccFollowNode1" presStyleIdx="0" presStyleCnt="4">
        <dgm:presLayoutVars>
          <dgm:bulletEnabled val="1"/>
        </dgm:presLayoutVars>
      </dgm:prSet>
      <dgm:spPr/>
    </dgm:pt>
    <dgm:pt modelId="{935DB705-BFEB-46A4-97E6-6091FAFDB8D4}" type="pres">
      <dgm:prSet presAssocID="{5EEB052E-6CE5-4697-AAEB-B5B0AE9ABC7A}" presName="sp" presStyleCnt="0"/>
      <dgm:spPr/>
    </dgm:pt>
    <dgm:pt modelId="{77CC7FDD-472B-4F12-9EE0-1B109C189C85}" type="pres">
      <dgm:prSet presAssocID="{ED494E9D-382B-427A-B4B7-346F23C3A43F}" presName="linNode" presStyleCnt="0"/>
      <dgm:spPr/>
    </dgm:pt>
    <dgm:pt modelId="{A4AB0F7A-686B-411F-B37C-200604064431}" type="pres">
      <dgm:prSet presAssocID="{ED494E9D-382B-427A-B4B7-346F23C3A43F}" presName="parentText" presStyleLbl="node1" presStyleIdx="1" presStyleCnt="4" custScaleX="77469">
        <dgm:presLayoutVars>
          <dgm:chMax val="1"/>
          <dgm:bulletEnabled val="1"/>
        </dgm:presLayoutVars>
      </dgm:prSet>
      <dgm:spPr/>
    </dgm:pt>
    <dgm:pt modelId="{E18679D2-D326-4604-B8F4-1360A1570C93}" type="pres">
      <dgm:prSet presAssocID="{ED494E9D-382B-427A-B4B7-346F23C3A43F}" presName="descendantText" presStyleLbl="alignAccFollowNode1" presStyleIdx="1" presStyleCnt="4">
        <dgm:presLayoutVars>
          <dgm:bulletEnabled val="1"/>
        </dgm:presLayoutVars>
      </dgm:prSet>
      <dgm:spPr/>
    </dgm:pt>
    <dgm:pt modelId="{0767F120-D2AD-4AD3-ABA1-ADB4F02F8F12}" type="pres">
      <dgm:prSet presAssocID="{53422AE9-727C-4B92-9332-A2571CF433FA}" presName="sp" presStyleCnt="0"/>
      <dgm:spPr/>
    </dgm:pt>
    <dgm:pt modelId="{8DBB15E3-311D-4D4A-B232-8B5A4168F7E8}" type="pres">
      <dgm:prSet presAssocID="{6A8FF594-D8E3-4F22-8BA0-D0FD04CF29FE}" presName="linNode" presStyleCnt="0"/>
      <dgm:spPr/>
    </dgm:pt>
    <dgm:pt modelId="{90139980-BF51-469C-B2B8-3E7E135CB408}" type="pres">
      <dgm:prSet presAssocID="{6A8FF594-D8E3-4F22-8BA0-D0FD04CF29FE}" presName="parentText" presStyleLbl="node1" presStyleIdx="2" presStyleCnt="4" custScaleX="77469">
        <dgm:presLayoutVars>
          <dgm:chMax val="1"/>
          <dgm:bulletEnabled val="1"/>
        </dgm:presLayoutVars>
      </dgm:prSet>
      <dgm:spPr/>
    </dgm:pt>
    <dgm:pt modelId="{B2ED0B30-2FCB-456B-8B52-70B0BBAF6FE5}" type="pres">
      <dgm:prSet presAssocID="{6A8FF594-D8E3-4F22-8BA0-D0FD04CF29FE}" presName="descendantText" presStyleLbl="alignAccFollowNode1" presStyleIdx="2" presStyleCnt="4">
        <dgm:presLayoutVars>
          <dgm:bulletEnabled val="1"/>
        </dgm:presLayoutVars>
      </dgm:prSet>
      <dgm:spPr/>
    </dgm:pt>
    <dgm:pt modelId="{3C354422-6257-4099-93AD-5A905CC678EE}" type="pres">
      <dgm:prSet presAssocID="{B498B7D6-7895-4010-9056-550821D11977}" presName="sp" presStyleCnt="0"/>
      <dgm:spPr/>
    </dgm:pt>
    <dgm:pt modelId="{4327AAA3-E7DB-454E-9FA0-23EF6E148550}" type="pres">
      <dgm:prSet presAssocID="{FFD8087F-1697-4DE0-B1EB-D9E6ED7E8E39}" presName="linNode" presStyleCnt="0"/>
      <dgm:spPr/>
    </dgm:pt>
    <dgm:pt modelId="{3BDB6FCD-DE52-4DA6-AAAB-C58A37004ACC}" type="pres">
      <dgm:prSet presAssocID="{FFD8087F-1697-4DE0-B1EB-D9E6ED7E8E39}" presName="parentText" presStyleLbl="node1" presStyleIdx="3" presStyleCnt="4" custScaleX="77469">
        <dgm:presLayoutVars>
          <dgm:chMax val="1"/>
          <dgm:bulletEnabled val="1"/>
        </dgm:presLayoutVars>
      </dgm:prSet>
      <dgm:spPr/>
    </dgm:pt>
    <dgm:pt modelId="{61027843-D9F7-405D-B694-87C8BA9FECC2}" type="pres">
      <dgm:prSet presAssocID="{FFD8087F-1697-4DE0-B1EB-D9E6ED7E8E39}" presName="descendantText" presStyleLbl="alignAccFollowNode1" presStyleIdx="3" presStyleCnt="4">
        <dgm:presLayoutVars>
          <dgm:bulletEnabled val="1"/>
        </dgm:presLayoutVars>
      </dgm:prSet>
      <dgm:spPr/>
    </dgm:pt>
  </dgm:ptLst>
  <dgm:cxnLst>
    <dgm:cxn modelId="{53C06704-B6E5-4D29-A057-BF25E7369A84}" srcId="{5C2E7A5E-7E28-4840-BE61-8CC1FD14F7F2}" destId="{ED494E9D-382B-427A-B4B7-346F23C3A43F}" srcOrd="1" destOrd="0" parTransId="{AC53E0FD-2EEE-41C1-AFAA-B6ACB141FD76}" sibTransId="{53422AE9-727C-4B92-9332-A2571CF433FA}"/>
    <dgm:cxn modelId="{E7F7830D-E64D-48DC-8CBE-45C6B959BA59}" srcId="{FFD8087F-1697-4DE0-B1EB-D9E6ED7E8E39}" destId="{1CC3AB35-C9CB-48AA-89D2-2E7770C44D5E}" srcOrd="0" destOrd="0" parTransId="{F2468EE5-5175-4541-A7C1-7A9FBAEBE15C}" sibTransId="{456322A4-3A60-43D8-88EB-53D9B4B68C23}"/>
    <dgm:cxn modelId="{C16B1313-2B3A-47D8-A442-86F8F12710F8}" type="presOf" srcId="{46843847-DECD-4D1C-83C5-D72162B6C750}" destId="{88E6761E-3880-4E95-B144-BACB5A8FA0A3}" srcOrd="0" destOrd="0" presId="urn:microsoft.com/office/officeart/2005/8/layout/vList5"/>
    <dgm:cxn modelId="{916A2D15-B737-4C3A-8424-B7D0C525B008}" type="presOf" srcId="{A0982532-FB22-4A53-BB84-DBE807411D43}" destId="{EA0E83CA-A713-40A5-95A7-69FEF10EEF0B}" srcOrd="0" destOrd="0" presId="urn:microsoft.com/office/officeart/2005/8/layout/vList5"/>
    <dgm:cxn modelId="{57610439-2865-4DD5-8DC6-D0B2D7A87F61}" srcId="{ED494E9D-382B-427A-B4B7-346F23C3A43F}" destId="{24A088C3-DDD0-4F3D-A6EE-0B08EAFEA793}" srcOrd="0" destOrd="0" parTransId="{DA094E90-1896-48F1-BC43-B965D6294FBE}" sibTransId="{24F93374-B6F1-4C8C-A15A-EEBFD2BE6F06}"/>
    <dgm:cxn modelId="{ADFECF3B-4725-4872-9F9E-E7570A7E1D69}" srcId="{5C2E7A5E-7E28-4840-BE61-8CC1FD14F7F2}" destId="{46843847-DECD-4D1C-83C5-D72162B6C750}" srcOrd="0" destOrd="0" parTransId="{2273D52E-1B85-4483-A769-F7CB4A25C995}" sibTransId="{5EEB052E-6CE5-4697-AAEB-B5B0AE9ABC7A}"/>
    <dgm:cxn modelId="{0CD3315E-4A96-4C89-9952-E9CD8FA20347}" type="presOf" srcId="{2869D409-04B1-429C-9899-27FDF302E976}" destId="{B2ED0B30-2FCB-456B-8B52-70B0BBAF6FE5}" srcOrd="0" destOrd="0" presId="urn:microsoft.com/office/officeart/2005/8/layout/vList5"/>
    <dgm:cxn modelId="{C26BE842-EE3B-4850-9288-2B8861D4B8A6}" type="presOf" srcId="{ED494E9D-382B-427A-B4B7-346F23C3A43F}" destId="{A4AB0F7A-686B-411F-B37C-200604064431}" srcOrd="0" destOrd="0" presId="urn:microsoft.com/office/officeart/2005/8/layout/vList5"/>
    <dgm:cxn modelId="{517D2F57-D750-413A-8D65-4064777DBF0C}" srcId="{5C2E7A5E-7E28-4840-BE61-8CC1FD14F7F2}" destId="{FFD8087F-1697-4DE0-B1EB-D9E6ED7E8E39}" srcOrd="3" destOrd="0" parTransId="{9436772F-57FE-43A3-92C3-138CB24CF7B2}" sibTransId="{72322629-C073-469C-975A-B6797F05BB2C}"/>
    <dgm:cxn modelId="{F03FC27B-3F25-47DD-AC3F-DB0F966B175E}" type="presOf" srcId="{FFD8087F-1697-4DE0-B1EB-D9E6ED7E8E39}" destId="{3BDB6FCD-DE52-4DA6-AAAB-C58A37004ACC}" srcOrd="0" destOrd="0" presId="urn:microsoft.com/office/officeart/2005/8/layout/vList5"/>
    <dgm:cxn modelId="{DE14029A-E075-4574-BB8A-CEBB59473AAC}" srcId="{46843847-DECD-4D1C-83C5-D72162B6C750}" destId="{A0982532-FB22-4A53-BB84-DBE807411D43}" srcOrd="0" destOrd="0" parTransId="{1D4146C0-AE0D-4064-BD21-2D827C464108}" sibTransId="{89496FCE-D7E1-434A-B97D-8684505F5022}"/>
    <dgm:cxn modelId="{4E733A9D-1513-4C81-93C4-2825C95ABDD4}" type="presOf" srcId="{24A088C3-DDD0-4F3D-A6EE-0B08EAFEA793}" destId="{E18679D2-D326-4604-B8F4-1360A1570C93}" srcOrd="0" destOrd="0" presId="urn:microsoft.com/office/officeart/2005/8/layout/vList5"/>
    <dgm:cxn modelId="{9711AF9E-2051-46CA-A4A8-B33C8196C77C}" type="presOf" srcId="{6A8FF594-D8E3-4F22-8BA0-D0FD04CF29FE}" destId="{90139980-BF51-469C-B2B8-3E7E135CB408}" srcOrd="0" destOrd="0" presId="urn:microsoft.com/office/officeart/2005/8/layout/vList5"/>
    <dgm:cxn modelId="{F595D7B5-9C9C-4270-A565-E2EB910B5DE7}" type="presOf" srcId="{1CC3AB35-C9CB-48AA-89D2-2E7770C44D5E}" destId="{61027843-D9F7-405D-B694-87C8BA9FECC2}" srcOrd="0" destOrd="0" presId="urn:microsoft.com/office/officeart/2005/8/layout/vList5"/>
    <dgm:cxn modelId="{35303ADF-F37A-452E-B3A1-3D7266C06864}" type="presOf" srcId="{5C2E7A5E-7E28-4840-BE61-8CC1FD14F7F2}" destId="{D07EE3AC-797F-4F28-99AE-8C954AB04796}" srcOrd="0" destOrd="0" presId="urn:microsoft.com/office/officeart/2005/8/layout/vList5"/>
    <dgm:cxn modelId="{71EADFE8-412B-4D4C-9E44-178831A93B51}" srcId="{6A8FF594-D8E3-4F22-8BA0-D0FD04CF29FE}" destId="{2869D409-04B1-429C-9899-27FDF302E976}" srcOrd="0" destOrd="0" parTransId="{761D012B-E13D-499D-945A-C7A7849B5830}" sibTransId="{84CEF622-80D4-44F5-BAA9-A831DC91B83F}"/>
    <dgm:cxn modelId="{F160D3E9-1BFA-422D-B5E4-3CCADB08F56E}" srcId="{5C2E7A5E-7E28-4840-BE61-8CC1FD14F7F2}" destId="{6A8FF594-D8E3-4F22-8BA0-D0FD04CF29FE}" srcOrd="2" destOrd="0" parTransId="{1A22EAA7-3BA5-42C2-B310-DAE78A1EB4D2}" sibTransId="{B498B7D6-7895-4010-9056-550821D11977}"/>
    <dgm:cxn modelId="{8B504CA4-B715-480B-B615-0786B91598DF}" type="presParOf" srcId="{D07EE3AC-797F-4F28-99AE-8C954AB04796}" destId="{064EB402-5B7D-4234-BD23-E5594D17919E}" srcOrd="0" destOrd="0" presId="urn:microsoft.com/office/officeart/2005/8/layout/vList5"/>
    <dgm:cxn modelId="{649D0AC1-C3DD-4518-971D-FEA55A85CF9C}" type="presParOf" srcId="{064EB402-5B7D-4234-BD23-E5594D17919E}" destId="{88E6761E-3880-4E95-B144-BACB5A8FA0A3}" srcOrd="0" destOrd="0" presId="urn:microsoft.com/office/officeart/2005/8/layout/vList5"/>
    <dgm:cxn modelId="{68EFF038-8A3A-4A5B-94F7-17300850C646}" type="presParOf" srcId="{064EB402-5B7D-4234-BD23-E5594D17919E}" destId="{EA0E83CA-A713-40A5-95A7-69FEF10EEF0B}" srcOrd="1" destOrd="0" presId="urn:microsoft.com/office/officeart/2005/8/layout/vList5"/>
    <dgm:cxn modelId="{076DC150-2B7A-4DC1-A656-660753A2BC28}" type="presParOf" srcId="{D07EE3AC-797F-4F28-99AE-8C954AB04796}" destId="{935DB705-BFEB-46A4-97E6-6091FAFDB8D4}" srcOrd="1" destOrd="0" presId="urn:microsoft.com/office/officeart/2005/8/layout/vList5"/>
    <dgm:cxn modelId="{7138C429-DC13-4465-8DF1-38B9A592F4D9}" type="presParOf" srcId="{D07EE3AC-797F-4F28-99AE-8C954AB04796}" destId="{77CC7FDD-472B-4F12-9EE0-1B109C189C85}" srcOrd="2" destOrd="0" presId="urn:microsoft.com/office/officeart/2005/8/layout/vList5"/>
    <dgm:cxn modelId="{B1049A88-EBB4-4CC8-81E4-816F63F36215}" type="presParOf" srcId="{77CC7FDD-472B-4F12-9EE0-1B109C189C85}" destId="{A4AB0F7A-686B-411F-B37C-200604064431}" srcOrd="0" destOrd="0" presId="urn:microsoft.com/office/officeart/2005/8/layout/vList5"/>
    <dgm:cxn modelId="{444B8E98-E256-4299-BA87-CDFD82D1F218}" type="presParOf" srcId="{77CC7FDD-472B-4F12-9EE0-1B109C189C85}" destId="{E18679D2-D326-4604-B8F4-1360A1570C93}" srcOrd="1" destOrd="0" presId="urn:microsoft.com/office/officeart/2005/8/layout/vList5"/>
    <dgm:cxn modelId="{D67D1B83-46C0-4126-8E2D-68403A1F4ED1}" type="presParOf" srcId="{D07EE3AC-797F-4F28-99AE-8C954AB04796}" destId="{0767F120-D2AD-4AD3-ABA1-ADB4F02F8F12}" srcOrd="3" destOrd="0" presId="urn:microsoft.com/office/officeart/2005/8/layout/vList5"/>
    <dgm:cxn modelId="{FF3E93F4-E644-49A9-8837-E359C3391914}" type="presParOf" srcId="{D07EE3AC-797F-4F28-99AE-8C954AB04796}" destId="{8DBB15E3-311D-4D4A-B232-8B5A4168F7E8}" srcOrd="4" destOrd="0" presId="urn:microsoft.com/office/officeart/2005/8/layout/vList5"/>
    <dgm:cxn modelId="{EF3DD2EF-8F7A-4D9F-8C79-96C8905FB4B2}" type="presParOf" srcId="{8DBB15E3-311D-4D4A-B232-8B5A4168F7E8}" destId="{90139980-BF51-469C-B2B8-3E7E135CB408}" srcOrd="0" destOrd="0" presId="urn:microsoft.com/office/officeart/2005/8/layout/vList5"/>
    <dgm:cxn modelId="{795F953C-2680-4C7D-9FEA-7FE487EB1104}" type="presParOf" srcId="{8DBB15E3-311D-4D4A-B232-8B5A4168F7E8}" destId="{B2ED0B30-2FCB-456B-8B52-70B0BBAF6FE5}" srcOrd="1" destOrd="0" presId="urn:microsoft.com/office/officeart/2005/8/layout/vList5"/>
    <dgm:cxn modelId="{2BBC3047-E167-45E4-994B-FA7D25925560}" type="presParOf" srcId="{D07EE3AC-797F-4F28-99AE-8C954AB04796}" destId="{3C354422-6257-4099-93AD-5A905CC678EE}" srcOrd="5" destOrd="0" presId="urn:microsoft.com/office/officeart/2005/8/layout/vList5"/>
    <dgm:cxn modelId="{07DF393A-8E98-4CA5-A901-569325978F8C}" type="presParOf" srcId="{D07EE3AC-797F-4F28-99AE-8C954AB04796}" destId="{4327AAA3-E7DB-454E-9FA0-23EF6E148550}" srcOrd="6" destOrd="0" presId="urn:microsoft.com/office/officeart/2005/8/layout/vList5"/>
    <dgm:cxn modelId="{1A27CD7C-1959-440B-BDEA-E11EE2913B99}" type="presParOf" srcId="{4327AAA3-E7DB-454E-9FA0-23EF6E148550}" destId="{3BDB6FCD-DE52-4DA6-AAAB-C58A37004ACC}" srcOrd="0" destOrd="0" presId="urn:microsoft.com/office/officeart/2005/8/layout/vList5"/>
    <dgm:cxn modelId="{6B13D8E8-00B9-4FC9-8E4A-EA01ADABCD45}" type="presParOf" srcId="{4327AAA3-E7DB-454E-9FA0-23EF6E148550}" destId="{61027843-D9F7-405D-B694-87C8BA9FECC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2B802D-B1DF-44EF-ACD0-E6B08AE7924C}"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EE97A416-E962-4374-AE7C-364475B4CDEA}">
      <dgm:prSet phldrT="[Text]"/>
      <dgm:spPr/>
      <dgm:t>
        <a:bodyPr/>
        <a:lstStyle/>
        <a:p>
          <a:r>
            <a:rPr lang="en-US" dirty="0"/>
            <a:t>Method</a:t>
          </a:r>
        </a:p>
      </dgm:t>
    </dgm:pt>
    <dgm:pt modelId="{10339181-C6C7-441D-9CB2-233794B0E351}" type="parTrans" cxnId="{53627428-F765-4187-AD20-447934F5DFEC}">
      <dgm:prSet/>
      <dgm:spPr/>
      <dgm:t>
        <a:bodyPr/>
        <a:lstStyle/>
        <a:p>
          <a:endParaRPr lang="en-US"/>
        </a:p>
      </dgm:t>
    </dgm:pt>
    <dgm:pt modelId="{9C3C31DD-9EA8-412E-9CE1-BA97A2A0DFCC}" type="sibTrans" cxnId="{53627428-F765-4187-AD20-447934F5DFEC}">
      <dgm:prSet/>
      <dgm:spPr/>
      <dgm:t>
        <a:bodyPr/>
        <a:lstStyle/>
        <a:p>
          <a:endParaRPr lang="en-US"/>
        </a:p>
      </dgm:t>
    </dgm:pt>
    <dgm:pt modelId="{AF4BE8DC-F81A-4D6F-B0F5-681AE52C31B8}">
      <dgm:prSet phldrT="[Text]"/>
      <dgm:spPr/>
      <dgm:t>
        <a:bodyPr/>
        <a:lstStyle/>
        <a:p>
          <a:r>
            <a:rPr lang="en-US" dirty="0"/>
            <a:t>Skills and tools to perform the attack</a:t>
          </a:r>
        </a:p>
      </dgm:t>
    </dgm:pt>
    <dgm:pt modelId="{C634CB6D-E9F0-4C44-997C-823AC3B6CD10}" type="parTrans" cxnId="{D948EF08-3980-48F9-BA59-E8B6D6D19FFF}">
      <dgm:prSet/>
      <dgm:spPr/>
      <dgm:t>
        <a:bodyPr/>
        <a:lstStyle/>
        <a:p>
          <a:endParaRPr lang="en-US"/>
        </a:p>
      </dgm:t>
    </dgm:pt>
    <dgm:pt modelId="{0787982D-D833-4070-AB2C-6093C3D570FB}" type="sibTrans" cxnId="{D948EF08-3980-48F9-BA59-E8B6D6D19FFF}">
      <dgm:prSet/>
      <dgm:spPr/>
      <dgm:t>
        <a:bodyPr/>
        <a:lstStyle/>
        <a:p>
          <a:endParaRPr lang="en-US"/>
        </a:p>
      </dgm:t>
    </dgm:pt>
    <dgm:pt modelId="{CFFF8A12-A2A0-4EB6-B600-833C8C236E77}">
      <dgm:prSet phldrT="[Text]"/>
      <dgm:spPr/>
      <dgm:t>
        <a:bodyPr/>
        <a:lstStyle/>
        <a:p>
          <a:r>
            <a:rPr lang="en-US" dirty="0"/>
            <a:t>Opportunity</a:t>
          </a:r>
        </a:p>
      </dgm:t>
    </dgm:pt>
    <dgm:pt modelId="{51D2CAB9-6D16-4801-9724-01D292CB4F2A}" type="parTrans" cxnId="{E0AD1ED4-0C43-44BB-AA3A-2B690B6DA5FA}">
      <dgm:prSet/>
      <dgm:spPr/>
      <dgm:t>
        <a:bodyPr/>
        <a:lstStyle/>
        <a:p>
          <a:endParaRPr lang="en-US"/>
        </a:p>
      </dgm:t>
    </dgm:pt>
    <dgm:pt modelId="{5079CBD9-580A-4822-9366-90EED9DE2E0E}" type="sibTrans" cxnId="{E0AD1ED4-0C43-44BB-AA3A-2B690B6DA5FA}">
      <dgm:prSet/>
      <dgm:spPr/>
      <dgm:t>
        <a:bodyPr/>
        <a:lstStyle/>
        <a:p>
          <a:endParaRPr lang="en-US"/>
        </a:p>
      </dgm:t>
    </dgm:pt>
    <dgm:pt modelId="{777EE3F7-1406-48F7-97D6-FA7BD9D810BE}">
      <dgm:prSet phldrT="[Text]"/>
      <dgm:spPr/>
      <dgm:t>
        <a:bodyPr/>
        <a:lstStyle/>
        <a:p>
          <a:r>
            <a:rPr lang="en-US" dirty="0"/>
            <a:t>Time and access to accomplish the attack</a:t>
          </a:r>
        </a:p>
      </dgm:t>
    </dgm:pt>
    <dgm:pt modelId="{F41E8730-075C-4308-A14B-13E066107C93}" type="parTrans" cxnId="{BEFEBFB4-2171-4289-B168-2AAED1288DC0}">
      <dgm:prSet/>
      <dgm:spPr/>
      <dgm:t>
        <a:bodyPr/>
        <a:lstStyle/>
        <a:p>
          <a:endParaRPr lang="en-US"/>
        </a:p>
      </dgm:t>
    </dgm:pt>
    <dgm:pt modelId="{681B6198-4003-4318-B05C-3EBBDD85EEDC}" type="sibTrans" cxnId="{BEFEBFB4-2171-4289-B168-2AAED1288DC0}">
      <dgm:prSet/>
      <dgm:spPr/>
      <dgm:t>
        <a:bodyPr/>
        <a:lstStyle/>
        <a:p>
          <a:endParaRPr lang="en-US"/>
        </a:p>
      </dgm:t>
    </dgm:pt>
    <dgm:pt modelId="{DAF671C1-B017-42C1-80C4-69589891D5CE}">
      <dgm:prSet phldrT="[Text]"/>
      <dgm:spPr/>
      <dgm:t>
        <a:bodyPr/>
        <a:lstStyle/>
        <a:p>
          <a:r>
            <a:rPr lang="en-US" dirty="0"/>
            <a:t>Motive</a:t>
          </a:r>
        </a:p>
      </dgm:t>
    </dgm:pt>
    <dgm:pt modelId="{E4C837E1-218E-4090-BB1C-637CA898A373}" type="parTrans" cxnId="{1A79DEC9-93DA-472E-BD2D-D1A5C6C08718}">
      <dgm:prSet/>
      <dgm:spPr/>
      <dgm:t>
        <a:bodyPr/>
        <a:lstStyle/>
        <a:p>
          <a:endParaRPr lang="en-US"/>
        </a:p>
      </dgm:t>
    </dgm:pt>
    <dgm:pt modelId="{FD30DD9D-13A7-4468-890E-E70A4186CF35}" type="sibTrans" cxnId="{1A79DEC9-93DA-472E-BD2D-D1A5C6C08718}">
      <dgm:prSet/>
      <dgm:spPr/>
      <dgm:t>
        <a:bodyPr/>
        <a:lstStyle/>
        <a:p>
          <a:endParaRPr lang="en-US"/>
        </a:p>
      </dgm:t>
    </dgm:pt>
    <dgm:pt modelId="{BCAE2950-859F-49D4-9F34-DA307677B1B5}">
      <dgm:prSet phldrT="[Text]"/>
      <dgm:spPr/>
      <dgm:t>
        <a:bodyPr/>
        <a:lstStyle/>
        <a:p>
          <a:r>
            <a:rPr lang="en-US" dirty="0"/>
            <a:t>A reason to perform the attack</a:t>
          </a:r>
        </a:p>
      </dgm:t>
    </dgm:pt>
    <dgm:pt modelId="{154A6840-5747-44A7-B6E6-6243DF570B05}" type="parTrans" cxnId="{A1BDBC53-ED2D-42E8-A234-E31EA67CE699}">
      <dgm:prSet/>
      <dgm:spPr/>
      <dgm:t>
        <a:bodyPr/>
        <a:lstStyle/>
        <a:p>
          <a:endParaRPr lang="en-US"/>
        </a:p>
      </dgm:t>
    </dgm:pt>
    <dgm:pt modelId="{8CCFB865-93CB-4C89-9A5E-0B736A00C696}" type="sibTrans" cxnId="{A1BDBC53-ED2D-42E8-A234-E31EA67CE699}">
      <dgm:prSet/>
      <dgm:spPr/>
      <dgm:t>
        <a:bodyPr/>
        <a:lstStyle/>
        <a:p>
          <a:endParaRPr lang="en-US"/>
        </a:p>
      </dgm:t>
    </dgm:pt>
    <dgm:pt modelId="{C3D34921-D577-4FCD-B642-D0EB770AA97C}" type="pres">
      <dgm:prSet presAssocID="{962B802D-B1DF-44EF-ACD0-E6B08AE7924C}" presName="Name0" presStyleCnt="0">
        <dgm:presLayoutVars>
          <dgm:dir/>
          <dgm:animLvl val="lvl"/>
          <dgm:resizeHandles val="exact"/>
        </dgm:presLayoutVars>
      </dgm:prSet>
      <dgm:spPr/>
    </dgm:pt>
    <dgm:pt modelId="{B3208224-DCA5-4F9F-AE6B-76AF4F79BC52}" type="pres">
      <dgm:prSet presAssocID="{EE97A416-E962-4374-AE7C-364475B4CDEA}" presName="linNode" presStyleCnt="0"/>
      <dgm:spPr/>
    </dgm:pt>
    <dgm:pt modelId="{C5C933D9-296F-46C8-AF99-402891F39F0F}" type="pres">
      <dgm:prSet presAssocID="{EE97A416-E962-4374-AE7C-364475B4CDEA}" presName="parentText" presStyleLbl="node1" presStyleIdx="0" presStyleCnt="3">
        <dgm:presLayoutVars>
          <dgm:chMax val="1"/>
          <dgm:bulletEnabled val="1"/>
        </dgm:presLayoutVars>
      </dgm:prSet>
      <dgm:spPr/>
    </dgm:pt>
    <dgm:pt modelId="{3B38ADB5-9CAD-4F6A-8A57-60902878CB34}" type="pres">
      <dgm:prSet presAssocID="{EE97A416-E962-4374-AE7C-364475B4CDEA}" presName="descendantText" presStyleLbl="alignAccFollowNode1" presStyleIdx="0" presStyleCnt="3">
        <dgm:presLayoutVars>
          <dgm:bulletEnabled val="1"/>
        </dgm:presLayoutVars>
      </dgm:prSet>
      <dgm:spPr/>
    </dgm:pt>
    <dgm:pt modelId="{69D1AF0E-B367-43AD-8578-C02BE8BF9B4B}" type="pres">
      <dgm:prSet presAssocID="{9C3C31DD-9EA8-412E-9CE1-BA97A2A0DFCC}" presName="sp" presStyleCnt="0"/>
      <dgm:spPr/>
    </dgm:pt>
    <dgm:pt modelId="{6CA70C0F-4868-455B-BA82-0B2EED96287E}" type="pres">
      <dgm:prSet presAssocID="{CFFF8A12-A2A0-4EB6-B600-833C8C236E77}" presName="linNode" presStyleCnt="0"/>
      <dgm:spPr/>
    </dgm:pt>
    <dgm:pt modelId="{ABBAF9A1-BDF8-4114-8189-4D0356B27A93}" type="pres">
      <dgm:prSet presAssocID="{CFFF8A12-A2A0-4EB6-B600-833C8C236E77}" presName="parentText" presStyleLbl="node1" presStyleIdx="1" presStyleCnt="3">
        <dgm:presLayoutVars>
          <dgm:chMax val="1"/>
          <dgm:bulletEnabled val="1"/>
        </dgm:presLayoutVars>
      </dgm:prSet>
      <dgm:spPr/>
    </dgm:pt>
    <dgm:pt modelId="{F2A47858-D347-43BA-858F-F61F675EB43E}" type="pres">
      <dgm:prSet presAssocID="{CFFF8A12-A2A0-4EB6-B600-833C8C236E77}" presName="descendantText" presStyleLbl="alignAccFollowNode1" presStyleIdx="1" presStyleCnt="3">
        <dgm:presLayoutVars>
          <dgm:bulletEnabled val="1"/>
        </dgm:presLayoutVars>
      </dgm:prSet>
      <dgm:spPr/>
    </dgm:pt>
    <dgm:pt modelId="{7D0271F1-421D-4B46-BC43-78DBD495DC80}" type="pres">
      <dgm:prSet presAssocID="{5079CBD9-580A-4822-9366-90EED9DE2E0E}" presName="sp" presStyleCnt="0"/>
      <dgm:spPr/>
    </dgm:pt>
    <dgm:pt modelId="{B1D94E3E-59C0-4A62-94F8-FBD08E4BA41B}" type="pres">
      <dgm:prSet presAssocID="{DAF671C1-B017-42C1-80C4-69589891D5CE}" presName="linNode" presStyleCnt="0"/>
      <dgm:spPr/>
    </dgm:pt>
    <dgm:pt modelId="{0D54AF3C-001D-4084-8979-E187951B6A84}" type="pres">
      <dgm:prSet presAssocID="{DAF671C1-B017-42C1-80C4-69589891D5CE}" presName="parentText" presStyleLbl="node1" presStyleIdx="2" presStyleCnt="3">
        <dgm:presLayoutVars>
          <dgm:chMax val="1"/>
          <dgm:bulletEnabled val="1"/>
        </dgm:presLayoutVars>
      </dgm:prSet>
      <dgm:spPr/>
    </dgm:pt>
    <dgm:pt modelId="{88A8A419-B9F9-4BD0-B586-DFC3AF4A8D34}" type="pres">
      <dgm:prSet presAssocID="{DAF671C1-B017-42C1-80C4-69589891D5CE}" presName="descendantText" presStyleLbl="alignAccFollowNode1" presStyleIdx="2" presStyleCnt="3">
        <dgm:presLayoutVars>
          <dgm:bulletEnabled val="1"/>
        </dgm:presLayoutVars>
      </dgm:prSet>
      <dgm:spPr/>
    </dgm:pt>
  </dgm:ptLst>
  <dgm:cxnLst>
    <dgm:cxn modelId="{D948EF08-3980-48F9-BA59-E8B6D6D19FFF}" srcId="{EE97A416-E962-4374-AE7C-364475B4CDEA}" destId="{AF4BE8DC-F81A-4D6F-B0F5-681AE52C31B8}" srcOrd="0" destOrd="0" parTransId="{C634CB6D-E9F0-4C44-997C-823AC3B6CD10}" sibTransId="{0787982D-D833-4070-AB2C-6093C3D570FB}"/>
    <dgm:cxn modelId="{53627428-F765-4187-AD20-447934F5DFEC}" srcId="{962B802D-B1DF-44EF-ACD0-E6B08AE7924C}" destId="{EE97A416-E962-4374-AE7C-364475B4CDEA}" srcOrd="0" destOrd="0" parTransId="{10339181-C6C7-441D-9CB2-233794B0E351}" sibTransId="{9C3C31DD-9EA8-412E-9CE1-BA97A2A0DFCC}"/>
    <dgm:cxn modelId="{F3515F2F-A18B-454A-AFEC-1511B0D30A00}" type="presOf" srcId="{CFFF8A12-A2A0-4EB6-B600-833C8C236E77}" destId="{ABBAF9A1-BDF8-4114-8189-4D0356B27A93}" srcOrd="0" destOrd="0" presId="urn:microsoft.com/office/officeart/2005/8/layout/vList5"/>
    <dgm:cxn modelId="{A1BDBC53-ED2D-42E8-A234-E31EA67CE699}" srcId="{DAF671C1-B017-42C1-80C4-69589891D5CE}" destId="{BCAE2950-859F-49D4-9F34-DA307677B1B5}" srcOrd="0" destOrd="0" parTransId="{154A6840-5747-44A7-B6E6-6243DF570B05}" sibTransId="{8CCFB865-93CB-4C89-9A5E-0B736A00C696}"/>
    <dgm:cxn modelId="{A613FD57-BC64-4105-8098-D8BC4D9224C6}" type="presOf" srcId="{EE97A416-E962-4374-AE7C-364475B4CDEA}" destId="{C5C933D9-296F-46C8-AF99-402891F39F0F}" srcOrd="0" destOrd="0" presId="urn:microsoft.com/office/officeart/2005/8/layout/vList5"/>
    <dgm:cxn modelId="{BEFEBFB4-2171-4289-B168-2AAED1288DC0}" srcId="{CFFF8A12-A2A0-4EB6-B600-833C8C236E77}" destId="{777EE3F7-1406-48F7-97D6-FA7BD9D810BE}" srcOrd="0" destOrd="0" parTransId="{F41E8730-075C-4308-A14B-13E066107C93}" sibTransId="{681B6198-4003-4318-B05C-3EBBDD85EEDC}"/>
    <dgm:cxn modelId="{92FF23BF-1AD7-44F2-8A01-B899B8A6B328}" type="presOf" srcId="{AF4BE8DC-F81A-4D6F-B0F5-681AE52C31B8}" destId="{3B38ADB5-9CAD-4F6A-8A57-60902878CB34}" srcOrd="0" destOrd="0" presId="urn:microsoft.com/office/officeart/2005/8/layout/vList5"/>
    <dgm:cxn modelId="{E6D596C8-AC26-404D-9ED8-B5DD306727EB}" type="presOf" srcId="{BCAE2950-859F-49D4-9F34-DA307677B1B5}" destId="{88A8A419-B9F9-4BD0-B586-DFC3AF4A8D34}" srcOrd="0" destOrd="0" presId="urn:microsoft.com/office/officeart/2005/8/layout/vList5"/>
    <dgm:cxn modelId="{1A79DEC9-93DA-472E-BD2D-D1A5C6C08718}" srcId="{962B802D-B1DF-44EF-ACD0-E6B08AE7924C}" destId="{DAF671C1-B017-42C1-80C4-69589891D5CE}" srcOrd="2" destOrd="0" parTransId="{E4C837E1-218E-4090-BB1C-637CA898A373}" sibTransId="{FD30DD9D-13A7-4468-890E-E70A4186CF35}"/>
    <dgm:cxn modelId="{E0AD1ED4-0C43-44BB-AA3A-2B690B6DA5FA}" srcId="{962B802D-B1DF-44EF-ACD0-E6B08AE7924C}" destId="{CFFF8A12-A2A0-4EB6-B600-833C8C236E77}" srcOrd="1" destOrd="0" parTransId="{51D2CAB9-6D16-4801-9724-01D292CB4F2A}" sibTransId="{5079CBD9-580A-4822-9366-90EED9DE2E0E}"/>
    <dgm:cxn modelId="{704D2FDD-E57A-4383-8AA2-987356770639}" type="presOf" srcId="{777EE3F7-1406-48F7-97D6-FA7BD9D810BE}" destId="{F2A47858-D347-43BA-858F-F61F675EB43E}" srcOrd="0" destOrd="0" presId="urn:microsoft.com/office/officeart/2005/8/layout/vList5"/>
    <dgm:cxn modelId="{BB4493E3-F291-4255-8590-C4ACD6E64A91}" type="presOf" srcId="{962B802D-B1DF-44EF-ACD0-E6B08AE7924C}" destId="{C3D34921-D577-4FCD-B642-D0EB770AA97C}" srcOrd="0" destOrd="0" presId="urn:microsoft.com/office/officeart/2005/8/layout/vList5"/>
    <dgm:cxn modelId="{EF81ADE4-F4AB-4638-8415-55EB1E084D39}" type="presOf" srcId="{DAF671C1-B017-42C1-80C4-69589891D5CE}" destId="{0D54AF3C-001D-4084-8979-E187951B6A84}" srcOrd="0" destOrd="0" presId="urn:microsoft.com/office/officeart/2005/8/layout/vList5"/>
    <dgm:cxn modelId="{78169237-BBB9-4919-B809-CB78E1572486}" type="presParOf" srcId="{C3D34921-D577-4FCD-B642-D0EB770AA97C}" destId="{B3208224-DCA5-4F9F-AE6B-76AF4F79BC52}" srcOrd="0" destOrd="0" presId="urn:microsoft.com/office/officeart/2005/8/layout/vList5"/>
    <dgm:cxn modelId="{054199D7-BA18-4191-9EA0-DBD02FC7BD4C}" type="presParOf" srcId="{B3208224-DCA5-4F9F-AE6B-76AF4F79BC52}" destId="{C5C933D9-296F-46C8-AF99-402891F39F0F}" srcOrd="0" destOrd="0" presId="urn:microsoft.com/office/officeart/2005/8/layout/vList5"/>
    <dgm:cxn modelId="{EEF409D0-588B-47D8-9E06-7DE5772242A8}" type="presParOf" srcId="{B3208224-DCA5-4F9F-AE6B-76AF4F79BC52}" destId="{3B38ADB5-9CAD-4F6A-8A57-60902878CB34}" srcOrd="1" destOrd="0" presId="urn:microsoft.com/office/officeart/2005/8/layout/vList5"/>
    <dgm:cxn modelId="{DD2B313F-4C35-41EA-9977-2CE54646B0FD}" type="presParOf" srcId="{C3D34921-D577-4FCD-B642-D0EB770AA97C}" destId="{69D1AF0E-B367-43AD-8578-C02BE8BF9B4B}" srcOrd="1" destOrd="0" presId="urn:microsoft.com/office/officeart/2005/8/layout/vList5"/>
    <dgm:cxn modelId="{3D281916-CDE8-4728-AEB4-AC96152A753E}" type="presParOf" srcId="{C3D34921-D577-4FCD-B642-D0EB770AA97C}" destId="{6CA70C0F-4868-455B-BA82-0B2EED96287E}" srcOrd="2" destOrd="0" presId="urn:microsoft.com/office/officeart/2005/8/layout/vList5"/>
    <dgm:cxn modelId="{F0274E5B-1143-431B-864F-581D7EB17A0D}" type="presParOf" srcId="{6CA70C0F-4868-455B-BA82-0B2EED96287E}" destId="{ABBAF9A1-BDF8-4114-8189-4D0356B27A93}" srcOrd="0" destOrd="0" presId="urn:microsoft.com/office/officeart/2005/8/layout/vList5"/>
    <dgm:cxn modelId="{4C2DCEAF-2B6B-494A-A6EB-198D93DE282F}" type="presParOf" srcId="{6CA70C0F-4868-455B-BA82-0B2EED96287E}" destId="{F2A47858-D347-43BA-858F-F61F675EB43E}" srcOrd="1" destOrd="0" presId="urn:microsoft.com/office/officeart/2005/8/layout/vList5"/>
    <dgm:cxn modelId="{49A912E9-7762-4449-94F8-C5A023AA460B}" type="presParOf" srcId="{C3D34921-D577-4FCD-B642-D0EB770AA97C}" destId="{7D0271F1-421D-4B46-BC43-78DBD495DC80}" srcOrd="3" destOrd="0" presId="urn:microsoft.com/office/officeart/2005/8/layout/vList5"/>
    <dgm:cxn modelId="{C131613A-DB19-49DA-8F34-AA43F8F27FA4}" type="presParOf" srcId="{C3D34921-D577-4FCD-B642-D0EB770AA97C}" destId="{B1D94E3E-59C0-4A62-94F8-FBD08E4BA41B}" srcOrd="4" destOrd="0" presId="urn:microsoft.com/office/officeart/2005/8/layout/vList5"/>
    <dgm:cxn modelId="{B5E2B396-168B-436E-A20A-3726CE118FE8}" type="presParOf" srcId="{B1D94E3E-59C0-4A62-94F8-FBD08E4BA41B}" destId="{0D54AF3C-001D-4084-8979-E187951B6A84}" srcOrd="0" destOrd="0" presId="urn:microsoft.com/office/officeart/2005/8/layout/vList5"/>
    <dgm:cxn modelId="{E403E677-1379-4B7B-84B3-894811A1F5DC}" type="presParOf" srcId="{B1D94E3E-59C0-4A62-94F8-FBD08E4BA41B}" destId="{88A8A419-B9F9-4BD0-B586-DFC3AF4A8D3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4947947-201B-4BC0-9D86-A2548D5F12DC}" type="doc">
      <dgm:prSet loTypeId="urn:microsoft.com/office/officeart/2005/8/layout/bProcess3" loCatId="process" qsTypeId="urn:microsoft.com/office/officeart/2005/8/quickstyle/simple1" qsCatId="simple" csTypeId="urn:microsoft.com/office/officeart/2005/8/colors/colorful3" csCatId="colorful" phldr="1"/>
      <dgm:spPr/>
      <dgm:t>
        <a:bodyPr/>
        <a:lstStyle/>
        <a:p>
          <a:endParaRPr lang="en-US"/>
        </a:p>
      </dgm:t>
    </dgm:pt>
    <dgm:pt modelId="{0C2BEAEF-6936-44EE-81D2-053D523761EC}">
      <dgm:prSet phldrT="[Text]" custT="1"/>
      <dgm:spPr/>
      <dgm:t>
        <a:bodyPr/>
        <a:lstStyle/>
        <a:p>
          <a:r>
            <a:rPr lang="en-US" sz="2000" b="1" dirty="0"/>
            <a:t>Prevent</a:t>
          </a:r>
          <a:endParaRPr lang="en-US" sz="2000" dirty="0"/>
        </a:p>
      </dgm:t>
    </dgm:pt>
    <dgm:pt modelId="{B622A786-75D6-4B4B-8BAE-0C97F8DD63F2}" type="parTrans" cxnId="{94EE0171-0B99-4BB6-A81A-6FA434F75A4F}">
      <dgm:prSet/>
      <dgm:spPr/>
      <dgm:t>
        <a:bodyPr/>
        <a:lstStyle/>
        <a:p>
          <a:endParaRPr lang="en-US" sz="1600"/>
        </a:p>
      </dgm:t>
    </dgm:pt>
    <dgm:pt modelId="{7140C543-AB8A-41E0-A08B-FEEA5EB951E3}" type="sibTrans" cxnId="{94EE0171-0B99-4BB6-A81A-6FA434F75A4F}">
      <dgm:prSet custT="1"/>
      <dgm:spPr/>
      <dgm:t>
        <a:bodyPr/>
        <a:lstStyle/>
        <a:p>
          <a:endParaRPr lang="en-US" sz="1800"/>
        </a:p>
      </dgm:t>
    </dgm:pt>
    <dgm:pt modelId="{3547E65F-41B8-41FA-A94F-2131DCDED2D0}">
      <dgm:prSet custT="1"/>
      <dgm:spPr/>
      <dgm:t>
        <a:bodyPr/>
        <a:lstStyle/>
        <a:p>
          <a:r>
            <a:rPr lang="en-US" sz="1800" dirty="0"/>
            <a:t>Remove the vulnerability from the system</a:t>
          </a:r>
        </a:p>
      </dgm:t>
    </dgm:pt>
    <dgm:pt modelId="{C183A146-6D7D-4D03-8925-DF469359394A}" type="parTrans" cxnId="{07D1E626-DB0F-4BB0-9980-6060852118EF}">
      <dgm:prSet/>
      <dgm:spPr/>
      <dgm:t>
        <a:bodyPr/>
        <a:lstStyle/>
        <a:p>
          <a:endParaRPr lang="en-US" sz="1600"/>
        </a:p>
      </dgm:t>
    </dgm:pt>
    <dgm:pt modelId="{F7B5096F-F215-4958-8F47-14B2FDA3D7F1}" type="sibTrans" cxnId="{07D1E626-DB0F-4BB0-9980-6060852118EF}">
      <dgm:prSet/>
      <dgm:spPr/>
      <dgm:t>
        <a:bodyPr/>
        <a:lstStyle/>
        <a:p>
          <a:endParaRPr lang="en-US" sz="1600"/>
        </a:p>
      </dgm:t>
    </dgm:pt>
    <dgm:pt modelId="{4D94DE52-C50A-4595-BD08-5F3D5217EA5D}">
      <dgm:prSet custT="1"/>
      <dgm:spPr/>
      <dgm:t>
        <a:bodyPr/>
        <a:lstStyle/>
        <a:p>
          <a:r>
            <a:rPr lang="en-US" sz="2000" b="1" dirty="0"/>
            <a:t>Deter</a:t>
          </a:r>
        </a:p>
      </dgm:t>
    </dgm:pt>
    <dgm:pt modelId="{2EF6DA05-D061-4AAD-8E75-96F7FC3CB316}" type="parTrans" cxnId="{2CF60900-2555-4AB0-9261-703A1ADA5EE7}">
      <dgm:prSet/>
      <dgm:spPr/>
      <dgm:t>
        <a:bodyPr/>
        <a:lstStyle/>
        <a:p>
          <a:endParaRPr lang="en-US" sz="1600"/>
        </a:p>
      </dgm:t>
    </dgm:pt>
    <dgm:pt modelId="{F6192D4F-7959-4AC0-835E-7AAB878BCFBE}" type="sibTrans" cxnId="{2CF60900-2555-4AB0-9261-703A1ADA5EE7}">
      <dgm:prSet custT="1"/>
      <dgm:spPr/>
      <dgm:t>
        <a:bodyPr/>
        <a:lstStyle/>
        <a:p>
          <a:endParaRPr lang="en-US" sz="1800"/>
        </a:p>
      </dgm:t>
    </dgm:pt>
    <dgm:pt modelId="{CF102DE7-CEBA-4C7F-9BFC-651AB6EEC4FF}">
      <dgm:prSet custT="1"/>
      <dgm:spPr/>
      <dgm:t>
        <a:bodyPr/>
        <a:lstStyle/>
        <a:p>
          <a:r>
            <a:rPr lang="en-US" sz="1800" dirty="0"/>
            <a:t>Make the attack harder to execute</a:t>
          </a:r>
        </a:p>
      </dgm:t>
    </dgm:pt>
    <dgm:pt modelId="{A353601F-DA49-4567-B936-C2BDF03E8AA1}" type="parTrans" cxnId="{8A5CF0D7-796F-4A7D-BA27-28355F06ED24}">
      <dgm:prSet/>
      <dgm:spPr/>
      <dgm:t>
        <a:bodyPr/>
        <a:lstStyle/>
        <a:p>
          <a:endParaRPr lang="en-US" sz="1600"/>
        </a:p>
      </dgm:t>
    </dgm:pt>
    <dgm:pt modelId="{2DE3D3C7-09F8-440C-B446-8289CDC34E74}" type="sibTrans" cxnId="{8A5CF0D7-796F-4A7D-BA27-28355F06ED24}">
      <dgm:prSet/>
      <dgm:spPr/>
      <dgm:t>
        <a:bodyPr/>
        <a:lstStyle/>
        <a:p>
          <a:endParaRPr lang="en-US" sz="1600"/>
        </a:p>
      </dgm:t>
    </dgm:pt>
    <dgm:pt modelId="{1F1063AC-E209-468D-8D59-74E9F4806C3C}">
      <dgm:prSet custT="1"/>
      <dgm:spPr/>
      <dgm:t>
        <a:bodyPr/>
        <a:lstStyle/>
        <a:p>
          <a:r>
            <a:rPr lang="en-US" sz="2000" b="1" dirty="0"/>
            <a:t>Deflect</a:t>
          </a:r>
        </a:p>
      </dgm:t>
    </dgm:pt>
    <dgm:pt modelId="{2DF5E687-72A3-4E62-9CDF-A422C84AA645}" type="parTrans" cxnId="{CE4C0B7B-6EF9-44B8-BF78-E442F468CE64}">
      <dgm:prSet/>
      <dgm:spPr/>
      <dgm:t>
        <a:bodyPr/>
        <a:lstStyle/>
        <a:p>
          <a:endParaRPr lang="en-US" sz="1600"/>
        </a:p>
      </dgm:t>
    </dgm:pt>
    <dgm:pt modelId="{3F8C4FD5-C6DD-4F00-BD79-A2EDFB28A9AE}" type="sibTrans" cxnId="{CE4C0B7B-6EF9-44B8-BF78-E442F468CE64}">
      <dgm:prSet custT="1"/>
      <dgm:spPr/>
      <dgm:t>
        <a:bodyPr/>
        <a:lstStyle/>
        <a:p>
          <a:endParaRPr lang="en-US" sz="1800"/>
        </a:p>
      </dgm:t>
    </dgm:pt>
    <dgm:pt modelId="{DC539979-5B69-4EC1-B5B8-9CF4064DEB23}">
      <dgm:prSet custT="1"/>
      <dgm:spPr/>
      <dgm:t>
        <a:bodyPr/>
        <a:lstStyle/>
        <a:p>
          <a:r>
            <a:rPr lang="en-US" sz="1800" dirty="0"/>
            <a:t>Make another target more attractive (perhaps a decoy)</a:t>
          </a:r>
        </a:p>
      </dgm:t>
    </dgm:pt>
    <dgm:pt modelId="{3280C775-3CC8-454D-8ABA-50234B9F12B8}" type="parTrans" cxnId="{11A684BB-684C-4A24-AC88-6A849479BD5B}">
      <dgm:prSet/>
      <dgm:spPr/>
      <dgm:t>
        <a:bodyPr/>
        <a:lstStyle/>
        <a:p>
          <a:endParaRPr lang="en-US" sz="1600"/>
        </a:p>
      </dgm:t>
    </dgm:pt>
    <dgm:pt modelId="{FB1F3AB3-6D04-4BE2-B909-8BF26E6E9A89}" type="sibTrans" cxnId="{11A684BB-684C-4A24-AC88-6A849479BD5B}">
      <dgm:prSet/>
      <dgm:spPr/>
      <dgm:t>
        <a:bodyPr/>
        <a:lstStyle/>
        <a:p>
          <a:endParaRPr lang="en-US" sz="1600"/>
        </a:p>
      </dgm:t>
    </dgm:pt>
    <dgm:pt modelId="{D241846F-7705-4A3E-B07F-3E3E484BE0A6}">
      <dgm:prSet custT="1"/>
      <dgm:spPr/>
      <dgm:t>
        <a:bodyPr/>
        <a:lstStyle/>
        <a:p>
          <a:r>
            <a:rPr lang="en-US" sz="2000" b="1" dirty="0"/>
            <a:t>Detect</a:t>
          </a:r>
        </a:p>
      </dgm:t>
    </dgm:pt>
    <dgm:pt modelId="{086AEB73-40A9-421A-945D-DAFAAA1120DF}" type="parTrans" cxnId="{4A8E7DD6-E70B-435B-8159-509B8C949275}">
      <dgm:prSet/>
      <dgm:spPr/>
      <dgm:t>
        <a:bodyPr/>
        <a:lstStyle/>
        <a:p>
          <a:endParaRPr lang="en-US" sz="1600"/>
        </a:p>
      </dgm:t>
    </dgm:pt>
    <dgm:pt modelId="{16479E11-1D73-4D87-8DED-9075507C9D1D}" type="sibTrans" cxnId="{4A8E7DD6-E70B-435B-8159-509B8C949275}">
      <dgm:prSet/>
      <dgm:spPr/>
      <dgm:t>
        <a:bodyPr/>
        <a:lstStyle/>
        <a:p>
          <a:endParaRPr lang="en-US" sz="1600"/>
        </a:p>
      </dgm:t>
    </dgm:pt>
    <dgm:pt modelId="{20EF1A4B-2AFB-4B24-91C4-6C63D29998C6}">
      <dgm:prSet custT="1"/>
      <dgm:spPr/>
      <dgm:t>
        <a:bodyPr/>
        <a:lstStyle/>
        <a:p>
          <a:r>
            <a:rPr lang="en-US" sz="1800" dirty="0"/>
            <a:t>Discover that the attack happened, immediately or later</a:t>
          </a:r>
        </a:p>
      </dgm:t>
    </dgm:pt>
    <dgm:pt modelId="{1D6773A1-48BA-45B1-90A1-D163DFD7285B}" type="parTrans" cxnId="{26755A82-0DEE-44FC-924D-3C8E929F0AED}">
      <dgm:prSet/>
      <dgm:spPr/>
      <dgm:t>
        <a:bodyPr/>
        <a:lstStyle/>
        <a:p>
          <a:endParaRPr lang="en-US" sz="1600"/>
        </a:p>
      </dgm:t>
    </dgm:pt>
    <dgm:pt modelId="{D57A8D89-A8E1-4518-B75C-00054C1BB4DA}" type="sibTrans" cxnId="{26755A82-0DEE-44FC-924D-3C8E929F0AED}">
      <dgm:prSet/>
      <dgm:spPr/>
      <dgm:t>
        <a:bodyPr/>
        <a:lstStyle/>
        <a:p>
          <a:endParaRPr lang="en-US" sz="1600"/>
        </a:p>
      </dgm:t>
    </dgm:pt>
    <dgm:pt modelId="{2FB3C187-A59F-4E21-A17B-2D5A89914A29}">
      <dgm:prSet custT="1"/>
      <dgm:spPr/>
      <dgm:t>
        <a:bodyPr/>
        <a:lstStyle/>
        <a:p>
          <a:r>
            <a:rPr lang="en-US" sz="2000" b="1" dirty="0"/>
            <a:t>Recover</a:t>
          </a:r>
        </a:p>
      </dgm:t>
    </dgm:pt>
    <dgm:pt modelId="{9CF67140-1083-43EE-A25F-CD53866D0540}" type="parTrans" cxnId="{94B53385-A9B0-49BC-8794-2EE5C010C6AB}">
      <dgm:prSet/>
      <dgm:spPr/>
      <dgm:t>
        <a:bodyPr/>
        <a:lstStyle/>
        <a:p>
          <a:endParaRPr lang="en-US" sz="1600"/>
        </a:p>
      </dgm:t>
    </dgm:pt>
    <dgm:pt modelId="{8DEDE7AF-CE8C-46E0-992B-043D9B1E4205}" type="sibTrans" cxnId="{94B53385-A9B0-49BC-8794-2EE5C010C6AB}">
      <dgm:prSet/>
      <dgm:spPr/>
      <dgm:t>
        <a:bodyPr/>
        <a:lstStyle/>
        <a:p>
          <a:endParaRPr lang="en-US" sz="1600"/>
        </a:p>
      </dgm:t>
    </dgm:pt>
    <dgm:pt modelId="{42CDA7B4-3AAB-4108-BF3B-C04C853A8B4E}">
      <dgm:prSet custT="1"/>
      <dgm:spPr/>
      <dgm:t>
        <a:bodyPr/>
        <a:lstStyle/>
        <a:p>
          <a:r>
            <a:rPr lang="en-US" sz="1800" dirty="0"/>
            <a:t>Recover from the effects of the attack</a:t>
          </a:r>
        </a:p>
      </dgm:t>
    </dgm:pt>
    <dgm:pt modelId="{DAA75834-0D84-4D83-B3CB-219CC48E4CEA}" type="parTrans" cxnId="{FA637B58-32F5-4260-AD1F-532B5770B446}">
      <dgm:prSet/>
      <dgm:spPr/>
      <dgm:t>
        <a:bodyPr/>
        <a:lstStyle/>
        <a:p>
          <a:endParaRPr lang="en-US" sz="1600"/>
        </a:p>
      </dgm:t>
    </dgm:pt>
    <dgm:pt modelId="{9C8E4323-788A-4D41-87E7-FE2AA182CD95}" type="sibTrans" cxnId="{FA637B58-32F5-4260-AD1F-532B5770B446}">
      <dgm:prSet/>
      <dgm:spPr/>
      <dgm:t>
        <a:bodyPr/>
        <a:lstStyle/>
        <a:p>
          <a:endParaRPr lang="en-US" sz="1600"/>
        </a:p>
      </dgm:t>
    </dgm:pt>
    <dgm:pt modelId="{60A90538-5780-45E2-B897-3FFFC14FE992}">
      <dgm:prSet custT="1"/>
      <dgm:spPr/>
      <dgm:t>
        <a:bodyPr/>
        <a:lstStyle/>
        <a:p>
          <a:r>
            <a:rPr lang="en-US" sz="2000" b="1" dirty="0"/>
            <a:t>Mitigate</a:t>
          </a:r>
        </a:p>
      </dgm:t>
    </dgm:pt>
    <dgm:pt modelId="{52925D35-E548-4157-8851-9258E8CB7C19}" type="parTrans" cxnId="{FBFE9582-A31E-4134-9607-61780711C086}">
      <dgm:prSet/>
      <dgm:spPr/>
      <dgm:t>
        <a:bodyPr/>
        <a:lstStyle/>
        <a:p>
          <a:endParaRPr lang="en-US" sz="1600"/>
        </a:p>
      </dgm:t>
    </dgm:pt>
    <dgm:pt modelId="{6638C12F-048F-4995-9D40-01D4489C6B6A}" type="sibTrans" cxnId="{FBFE9582-A31E-4134-9607-61780711C086}">
      <dgm:prSet custT="1"/>
      <dgm:spPr/>
      <dgm:t>
        <a:bodyPr/>
        <a:lstStyle/>
        <a:p>
          <a:endParaRPr lang="en-US" sz="1800"/>
        </a:p>
      </dgm:t>
    </dgm:pt>
    <dgm:pt modelId="{8EA5A079-D7DB-4980-8D49-AFDA1B8F7E80}">
      <dgm:prSet custT="1"/>
      <dgm:spPr/>
      <dgm:t>
        <a:bodyPr/>
        <a:lstStyle/>
        <a:p>
          <a:r>
            <a:rPr lang="en-US" sz="1800" dirty="0"/>
            <a:t>Make the effect of the attack less severe</a:t>
          </a:r>
        </a:p>
      </dgm:t>
    </dgm:pt>
    <dgm:pt modelId="{D33AD750-BD5A-4729-AD8F-4FDA75E67692}" type="parTrans" cxnId="{8F09380F-0065-46CE-93CB-FCFDC20DA39F}">
      <dgm:prSet/>
      <dgm:spPr/>
      <dgm:t>
        <a:bodyPr/>
        <a:lstStyle/>
        <a:p>
          <a:endParaRPr lang="en-US" sz="1600"/>
        </a:p>
      </dgm:t>
    </dgm:pt>
    <dgm:pt modelId="{2596E01D-096A-4169-B296-97D7F3F501A7}" type="sibTrans" cxnId="{8F09380F-0065-46CE-93CB-FCFDC20DA39F}">
      <dgm:prSet/>
      <dgm:spPr/>
      <dgm:t>
        <a:bodyPr/>
        <a:lstStyle/>
        <a:p>
          <a:endParaRPr lang="en-US" sz="1600"/>
        </a:p>
      </dgm:t>
    </dgm:pt>
    <dgm:pt modelId="{93B98400-9357-4243-9F6D-A3E1CC14A2FB}" type="pres">
      <dgm:prSet presAssocID="{94947947-201B-4BC0-9D86-A2548D5F12DC}" presName="Name0" presStyleCnt="0">
        <dgm:presLayoutVars>
          <dgm:dir/>
          <dgm:resizeHandles val="exact"/>
        </dgm:presLayoutVars>
      </dgm:prSet>
      <dgm:spPr/>
    </dgm:pt>
    <dgm:pt modelId="{ACA11062-1017-4852-A1CE-436C903F3D56}" type="pres">
      <dgm:prSet presAssocID="{0C2BEAEF-6936-44EE-81D2-053D523761EC}" presName="node" presStyleLbl="node1" presStyleIdx="0" presStyleCnt="6">
        <dgm:presLayoutVars>
          <dgm:bulletEnabled val="1"/>
        </dgm:presLayoutVars>
      </dgm:prSet>
      <dgm:spPr/>
    </dgm:pt>
    <dgm:pt modelId="{8A153150-D582-4939-973C-0207827A9D21}" type="pres">
      <dgm:prSet presAssocID="{7140C543-AB8A-41E0-A08B-FEEA5EB951E3}" presName="sibTrans" presStyleLbl="sibTrans1D1" presStyleIdx="0" presStyleCnt="5"/>
      <dgm:spPr/>
    </dgm:pt>
    <dgm:pt modelId="{3FFC16CB-FAA3-4953-AB0A-CD624BA81B55}" type="pres">
      <dgm:prSet presAssocID="{7140C543-AB8A-41E0-A08B-FEEA5EB951E3}" presName="connectorText" presStyleLbl="sibTrans1D1" presStyleIdx="0" presStyleCnt="5"/>
      <dgm:spPr/>
    </dgm:pt>
    <dgm:pt modelId="{6A59CA7C-F02F-4AB6-9CF2-8D42B1E9260C}" type="pres">
      <dgm:prSet presAssocID="{4D94DE52-C50A-4595-BD08-5F3D5217EA5D}" presName="node" presStyleLbl="node1" presStyleIdx="1" presStyleCnt="6">
        <dgm:presLayoutVars>
          <dgm:bulletEnabled val="1"/>
        </dgm:presLayoutVars>
      </dgm:prSet>
      <dgm:spPr/>
    </dgm:pt>
    <dgm:pt modelId="{3E5A00DD-CB75-451C-843E-2A88BDFBF4E0}" type="pres">
      <dgm:prSet presAssocID="{F6192D4F-7959-4AC0-835E-7AAB878BCFBE}" presName="sibTrans" presStyleLbl="sibTrans1D1" presStyleIdx="1" presStyleCnt="5"/>
      <dgm:spPr/>
    </dgm:pt>
    <dgm:pt modelId="{E251EBFC-C0AA-4CA8-8C93-383623689F65}" type="pres">
      <dgm:prSet presAssocID="{F6192D4F-7959-4AC0-835E-7AAB878BCFBE}" presName="connectorText" presStyleLbl="sibTrans1D1" presStyleIdx="1" presStyleCnt="5"/>
      <dgm:spPr/>
    </dgm:pt>
    <dgm:pt modelId="{41FA9063-A7C1-4416-93C4-1994CC29F849}" type="pres">
      <dgm:prSet presAssocID="{1F1063AC-E209-468D-8D59-74E9F4806C3C}" presName="node" presStyleLbl="node1" presStyleIdx="2" presStyleCnt="6">
        <dgm:presLayoutVars>
          <dgm:bulletEnabled val="1"/>
        </dgm:presLayoutVars>
      </dgm:prSet>
      <dgm:spPr/>
    </dgm:pt>
    <dgm:pt modelId="{F4E8C065-D89C-4D9A-8165-30CC2598EAE6}" type="pres">
      <dgm:prSet presAssocID="{3F8C4FD5-C6DD-4F00-BD79-A2EDFB28A9AE}" presName="sibTrans" presStyleLbl="sibTrans1D1" presStyleIdx="2" presStyleCnt="5"/>
      <dgm:spPr/>
    </dgm:pt>
    <dgm:pt modelId="{72598763-A8B2-42E1-8B55-E093E865A7F2}" type="pres">
      <dgm:prSet presAssocID="{3F8C4FD5-C6DD-4F00-BD79-A2EDFB28A9AE}" presName="connectorText" presStyleLbl="sibTrans1D1" presStyleIdx="2" presStyleCnt="5"/>
      <dgm:spPr/>
    </dgm:pt>
    <dgm:pt modelId="{3738EFD8-3615-45AF-B33B-8B151AE7D744}" type="pres">
      <dgm:prSet presAssocID="{60A90538-5780-45E2-B897-3FFFC14FE992}" presName="node" presStyleLbl="node1" presStyleIdx="3" presStyleCnt="6">
        <dgm:presLayoutVars>
          <dgm:bulletEnabled val="1"/>
        </dgm:presLayoutVars>
      </dgm:prSet>
      <dgm:spPr/>
    </dgm:pt>
    <dgm:pt modelId="{4E0523F1-A404-4DC6-A790-973089AF4591}" type="pres">
      <dgm:prSet presAssocID="{6638C12F-048F-4995-9D40-01D4489C6B6A}" presName="sibTrans" presStyleLbl="sibTrans1D1" presStyleIdx="3" presStyleCnt="5"/>
      <dgm:spPr/>
    </dgm:pt>
    <dgm:pt modelId="{37ADC762-4225-40BE-B5FB-F59834656EEA}" type="pres">
      <dgm:prSet presAssocID="{6638C12F-048F-4995-9D40-01D4489C6B6A}" presName="connectorText" presStyleLbl="sibTrans1D1" presStyleIdx="3" presStyleCnt="5"/>
      <dgm:spPr/>
    </dgm:pt>
    <dgm:pt modelId="{D25A31A0-AE46-4B6C-91D0-8CB3FD61EF3E}" type="pres">
      <dgm:prSet presAssocID="{D241846F-7705-4A3E-B07F-3E3E484BE0A6}" presName="node" presStyleLbl="node1" presStyleIdx="4" presStyleCnt="6">
        <dgm:presLayoutVars>
          <dgm:bulletEnabled val="1"/>
        </dgm:presLayoutVars>
      </dgm:prSet>
      <dgm:spPr/>
    </dgm:pt>
    <dgm:pt modelId="{FD1A431A-1C54-48F1-B44C-0A784CBEC90B}" type="pres">
      <dgm:prSet presAssocID="{16479E11-1D73-4D87-8DED-9075507C9D1D}" presName="sibTrans" presStyleLbl="sibTrans1D1" presStyleIdx="4" presStyleCnt="5"/>
      <dgm:spPr/>
    </dgm:pt>
    <dgm:pt modelId="{24DDF3FB-8F5A-4A2A-B2D7-39AC82C81568}" type="pres">
      <dgm:prSet presAssocID="{16479E11-1D73-4D87-8DED-9075507C9D1D}" presName="connectorText" presStyleLbl="sibTrans1D1" presStyleIdx="4" presStyleCnt="5"/>
      <dgm:spPr/>
    </dgm:pt>
    <dgm:pt modelId="{1D047486-AB4F-4DCE-B478-ABAAD9EE162F}" type="pres">
      <dgm:prSet presAssocID="{2FB3C187-A59F-4E21-A17B-2D5A89914A29}" presName="node" presStyleLbl="node1" presStyleIdx="5" presStyleCnt="6">
        <dgm:presLayoutVars>
          <dgm:bulletEnabled val="1"/>
        </dgm:presLayoutVars>
      </dgm:prSet>
      <dgm:spPr/>
    </dgm:pt>
  </dgm:ptLst>
  <dgm:cxnLst>
    <dgm:cxn modelId="{2CF60900-2555-4AB0-9261-703A1ADA5EE7}" srcId="{94947947-201B-4BC0-9D86-A2548D5F12DC}" destId="{4D94DE52-C50A-4595-BD08-5F3D5217EA5D}" srcOrd="1" destOrd="0" parTransId="{2EF6DA05-D061-4AAD-8E75-96F7FC3CB316}" sibTransId="{F6192D4F-7959-4AC0-835E-7AAB878BCFBE}"/>
    <dgm:cxn modelId="{F6757D0A-2685-422B-BA3D-ADBCE014CC1F}" type="presOf" srcId="{1F1063AC-E209-468D-8D59-74E9F4806C3C}" destId="{41FA9063-A7C1-4416-93C4-1994CC29F849}" srcOrd="0" destOrd="0" presId="urn:microsoft.com/office/officeart/2005/8/layout/bProcess3"/>
    <dgm:cxn modelId="{8F09380F-0065-46CE-93CB-FCFDC20DA39F}" srcId="{60A90538-5780-45E2-B897-3FFFC14FE992}" destId="{8EA5A079-D7DB-4980-8D49-AFDA1B8F7E80}" srcOrd="0" destOrd="0" parTransId="{D33AD750-BD5A-4729-AD8F-4FDA75E67692}" sibTransId="{2596E01D-096A-4169-B296-97D7F3F501A7}"/>
    <dgm:cxn modelId="{6C598613-9307-4821-9DE3-AC2A003DF28A}" type="presOf" srcId="{7140C543-AB8A-41E0-A08B-FEEA5EB951E3}" destId="{3FFC16CB-FAA3-4953-AB0A-CD624BA81B55}" srcOrd="1" destOrd="0" presId="urn:microsoft.com/office/officeart/2005/8/layout/bProcess3"/>
    <dgm:cxn modelId="{DCC3FC16-EA86-4BC4-9651-C751E64EE5B5}" type="presOf" srcId="{DC539979-5B69-4EC1-B5B8-9CF4064DEB23}" destId="{41FA9063-A7C1-4416-93C4-1994CC29F849}" srcOrd="0" destOrd="1" presId="urn:microsoft.com/office/officeart/2005/8/layout/bProcess3"/>
    <dgm:cxn modelId="{E6D5E918-9F78-44EA-95A1-8D7A48DF2BC3}" type="presOf" srcId="{D241846F-7705-4A3E-B07F-3E3E484BE0A6}" destId="{D25A31A0-AE46-4B6C-91D0-8CB3FD61EF3E}" srcOrd="0" destOrd="0" presId="urn:microsoft.com/office/officeart/2005/8/layout/bProcess3"/>
    <dgm:cxn modelId="{0D9AE023-4369-49EB-9FB6-57837FD0F30A}" type="presOf" srcId="{3547E65F-41B8-41FA-A94F-2131DCDED2D0}" destId="{ACA11062-1017-4852-A1CE-436C903F3D56}" srcOrd="0" destOrd="1" presId="urn:microsoft.com/office/officeart/2005/8/layout/bProcess3"/>
    <dgm:cxn modelId="{A1313F26-3D3D-4B4D-BA95-52BB0466EB1F}" type="presOf" srcId="{3F8C4FD5-C6DD-4F00-BD79-A2EDFB28A9AE}" destId="{F4E8C065-D89C-4D9A-8165-30CC2598EAE6}" srcOrd="0" destOrd="0" presId="urn:microsoft.com/office/officeart/2005/8/layout/bProcess3"/>
    <dgm:cxn modelId="{07D1E626-DB0F-4BB0-9980-6060852118EF}" srcId="{0C2BEAEF-6936-44EE-81D2-053D523761EC}" destId="{3547E65F-41B8-41FA-A94F-2131DCDED2D0}" srcOrd="0" destOrd="0" parTransId="{C183A146-6D7D-4D03-8925-DF469359394A}" sibTransId="{F7B5096F-F215-4958-8F47-14B2FDA3D7F1}"/>
    <dgm:cxn modelId="{4E7FD52B-3A0D-4CB7-B96B-1BDF9AF48B75}" type="presOf" srcId="{20EF1A4B-2AFB-4B24-91C4-6C63D29998C6}" destId="{D25A31A0-AE46-4B6C-91D0-8CB3FD61EF3E}" srcOrd="0" destOrd="1" presId="urn:microsoft.com/office/officeart/2005/8/layout/bProcess3"/>
    <dgm:cxn modelId="{69F7E33A-042D-4727-A4B4-28BF2132CF23}" type="presOf" srcId="{CF102DE7-CEBA-4C7F-9BFC-651AB6EEC4FF}" destId="{6A59CA7C-F02F-4AB6-9CF2-8D42B1E9260C}" srcOrd="0" destOrd="1" presId="urn:microsoft.com/office/officeart/2005/8/layout/bProcess3"/>
    <dgm:cxn modelId="{7EB73A49-662C-47FF-B722-3BCA630BF47A}" type="presOf" srcId="{16479E11-1D73-4D87-8DED-9075507C9D1D}" destId="{FD1A431A-1C54-48F1-B44C-0A784CBEC90B}" srcOrd="0" destOrd="0" presId="urn:microsoft.com/office/officeart/2005/8/layout/bProcess3"/>
    <dgm:cxn modelId="{F46A166E-9437-4ADF-BDA9-2FC3224AD96E}" type="presOf" srcId="{42CDA7B4-3AAB-4108-BF3B-C04C853A8B4E}" destId="{1D047486-AB4F-4DCE-B478-ABAAD9EE162F}" srcOrd="0" destOrd="1" presId="urn:microsoft.com/office/officeart/2005/8/layout/bProcess3"/>
    <dgm:cxn modelId="{94EE0171-0B99-4BB6-A81A-6FA434F75A4F}" srcId="{94947947-201B-4BC0-9D86-A2548D5F12DC}" destId="{0C2BEAEF-6936-44EE-81D2-053D523761EC}" srcOrd="0" destOrd="0" parTransId="{B622A786-75D6-4B4B-8BAE-0C97F8DD63F2}" sibTransId="{7140C543-AB8A-41E0-A08B-FEEA5EB951E3}"/>
    <dgm:cxn modelId="{4948F873-C087-4A6B-85ED-FFB91F8416A7}" type="presOf" srcId="{F6192D4F-7959-4AC0-835E-7AAB878BCFBE}" destId="{3E5A00DD-CB75-451C-843E-2A88BDFBF4E0}" srcOrd="0" destOrd="0" presId="urn:microsoft.com/office/officeart/2005/8/layout/bProcess3"/>
    <dgm:cxn modelId="{FA637B58-32F5-4260-AD1F-532B5770B446}" srcId="{2FB3C187-A59F-4E21-A17B-2D5A89914A29}" destId="{42CDA7B4-3AAB-4108-BF3B-C04C853A8B4E}" srcOrd="0" destOrd="0" parTransId="{DAA75834-0D84-4D83-B3CB-219CC48E4CEA}" sibTransId="{9C8E4323-788A-4D41-87E7-FE2AA182CD95}"/>
    <dgm:cxn modelId="{CE4C0B7B-6EF9-44B8-BF78-E442F468CE64}" srcId="{94947947-201B-4BC0-9D86-A2548D5F12DC}" destId="{1F1063AC-E209-468D-8D59-74E9F4806C3C}" srcOrd="2" destOrd="0" parTransId="{2DF5E687-72A3-4E62-9CDF-A422C84AA645}" sibTransId="{3F8C4FD5-C6DD-4F00-BD79-A2EDFB28A9AE}"/>
    <dgm:cxn modelId="{26755A82-0DEE-44FC-924D-3C8E929F0AED}" srcId="{D241846F-7705-4A3E-B07F-3E3E484BE0A6}" destId="{20EF1A4B-2AFB-4B24-91C4-6C63D29998C6}" srcOrd="0" destOrd="0" parTransId="{1D6773A1-48BA-45B1-90A1-D163DFD7285B}" sibTransId="{D57A8D89-A8E1-4518-B75C-00054C1BB4DA}"/>
    <dgm:cxn modelId="{FBFE9582-A31E-4134-9607-61780711C086}" srcId="{94947947-201B-4BC0-9D86-A2548D5F12DC}" destId="{60A90538-5780-45E2-B897-3FFFC14FE992}" srcOrd="3" destOrd="0" parTransId="{52925D35-E548-4157-8851-9258E8CB7C19}" sibTransId="{6638C12F-048F-4995-9D40-01D4489C6B6A}"/>
    <dgm:cxn modelId="{94B53385-A9B0-49BC-8794-2EE5C010C6AB}" srcId="{94947947-201B-4BC0-9D86-A2548D5F12DC}" destId="{2FB3C187-A59F-4E21-A17B-2D5A89914A29}" srcOrd="5" destOrd="0" parTransId="{9CF67140-1083-43EE-A25F-CD53866D0540}" sibTransId="{8DEDE7AF-CE8C-46E0-992B-043D9B1E4205}"/>
    <dgm:cxn modelId="{D231238E-2F5B-49F2-8DFC-89FF09B428EB}" type="presOf" srcId="{7140C543-AB8A-41E0-A08B-FEEA5EB951E3}" destId="{8A153150-D582-4939-973C-0207827A9D21}" srcOrd="0" destOrd="0" presId="urn:microsoft.com/office/officeart/2005/8/layout/bProcess3"/>
    <dgm:cxn modelId="{8AB69593-FBEE-4637-8CEE-E0704C60E9FB}" type="presOf" srcId="{0C2BEAEF-6936-44EE-81D2-053D523761EC}" destId="{ACA11062-1017-4852-A1CE-436C903F3D56}" srcOrd="0" destOrd="0" presId="urn:microsoft.com/office/officeart/2005/8/layout/bProcess3"/>
    <dgm:cxn modelId="{974B0499-536A-4738-B356-8CB873925EEB}" type="presOf" srcId="{6638C12F-048F-4995-9D40-01D4489C6B6A}" destId="{4E0523F1-A404-4DC6-A790-973089AF4591}" srcOrd="0" destOrd="0" presId="urn:microsoft.com/office/officeart/2005/8/layout/bProcess3"/>
    <dgm:cxn modelId="{33EBCCA1-FAF2-4C79-9CE1-6F546530A553}" type="presOf" srcId="{60A90538-5780-45E2-B897-3FFFC14FE992}" destId="{3738EFD8-3615-45AF-B33B-8B151AE7D744}" srcOrd="0" destOrd="0" presId="urn:microsoft.com/office/officeart/2005/8/layout/bProcess3"/>
    <dgm:cxn modelId="{183C3BB0-6BE2-4E1A-8194-BFE525F8A17C}" type="presOf" srcId="{4D94DE52-C50A-4595-BD08-5F3D5217EA5D}" destId="{6A59CA7C-F02F-4AB6-9CF2-8D42B1E9260C}" srcOrd="0" destOrd="0" presId="urn:microsoft.com/office/officeart/2005/8/layout/bProcess3"/>
    <dgm:cxn modelId="{049186B0-B475-4CA4-B5E6-3B707B694B2C}" type="presOf" srcId="{8EA5A079-D7DB-4980-8D49-AFDA1B8F7E80}" destId="{3738EFD8-3615-45AF-B33B-8B151AE7D744}" srcOrd="0" destOrd="1" presId="urn:microsoft.com/office/officeart/2005/8/layout/bProcess3"/>
    <dgm:cxn modelId="{11A684BB-684C-4A24-AC88-6A849479BD5B}" srcId="{1F1063AC-E209-468D-8D59-74E9F4806C3C}" destId="{DC539979-5B69-4EC1-B5B8-9CF4064DEB23}" srcOrd="0" destOrd="0" parTransId="{3280C775-3CC8-454D-8ABA-50234B9F12B8}" sibTransId="{FB1F3AB3-6D04-4BE2-B909-8BF26E6E9A89}"/>
    <dgm:cxn modelId="{89E46FC6-525B-472F-83B0-E365C1750862}" type="presOf" srcId="{94947947-201B-4BC0-9D86-A2548D5F12DC}" destId="{93B98400-9357-4243-9F6D-A3E1CC14A2FB}" srcOrd="0" destOrd="0" presId="urn:microsoft.com/office/officeart/2005/8/layout/bProcess3"/>
    <dgm:cxn modelId="{59046FD5-C515-4661-83BB-A684CF73FE3B}" type="presOf" srcId="{2FB3C187-A59F-4E21-A17B-2D5A89914A29}" destId="{1D047486-AB4F-4DCE-B478-ABAAD9EE162F}" srcOrd="0" destOrd="0" presId="urn:microsoft.com/office/officeart/2005/8/layout/bProcess3"/>
    <dgm:cxn modelId="{4A8E7DD6-E70B-435B-8159-509B8C949275}" srcId="{94947947-201B-4BC0-9D86-A2548D5F12DC}" destId="{D241846F-7705-4A3E-B07F-3E3E484BE0A6}" srcOrd="4" destOrd="0" parTransId="{086AEB73-40A9-421A-945D-DAFAAA1120DF}" sibTransId="{16479E11-1D73-4D87-8DED-9075507C9D1D}"/>
    <dgm:cxn modelId="{8A5CF0D7-796F-4A7D-BA27-28355F06ED24}" srcId="{4D94DE52-C50A-4595-BD08-5F3D5217EA5D}" destId="{CF102DE7-CEBA-4C7F-9BFC-651AB6EEC4FF}" srcOrd="0" destOrd="0" parTransId="{A353601F-DA49-4567-B936-C2BDF03E8AA1}" sibTransId="{2DE3D3C7-09F8-440C-B446-8289CDC34E74}"/>
    <dgm:cxn modelId="{628233DA-8095-4626-ADA7-A5381887BC7E}" type="presOf" srcId="{F6192D4F-7959-4AC0-835E-7AAB878BCFBE}" destId="{E251EBFC-C0AA-4CA8-8C93-383623689F65}" srcOrd="1" destOrd="0" presId="urn:microsoft.com/office/officeart/2005/8/layout/bProcess3"/>
    <dgm:cxn modelId="{0AFBB2E3-0FC8-48AD-9084-85A4E4E8D2B5}" type="presOf" srcId="{16479E11-1D73-4D87-8DED-9075507C9D1D}" destId="{24DDF3FB-8F5A-4A2A-B2D7-39AC82C81568}" srcOrd="1" destOrd="0" presId="urn:microsoft.com/office/officeart/2005/8/layout/bProcess3"/>
    <dgm:cxn modelId="{4B3732E9-3695-4CB0-B2A1-E2A3726EFA23}" type="presOf" srcId="{3F8C4FD5-C6DD-4F00-BD79-A2EDFB28A9AE}" destId="{72598763-A8B2-42E1-8B55-E093E865A7F2}" srcOrd="1" destOrd="0" presId="urn:microsoft.com/office/officeart/2005/8/layout/bProcess3"/>
    <dgm:cxn modelId="{3714B2EE-0C14-4B03-AC66-3AF03BB43771}" type="presOf" srcId="{6638C12F-048F-4995-9D40-01D4489C6B6A}" destId="{37ADC762-4225-40BE-B5FB-F59834656EEA}" srcOrd="1" destOrd="0" presId="urn:microsoft.com/office/officeart/2005/8/layout/bProcess3"/>
    <dgm:cxn modelId="{F9E0B55E-CEEF-4E9C-8894-2E458D3EEF7F}" type="presParOf" srcId="{93B98400-9357-4243-9F6D-A3E1CC14A2FB}" destId="{ACA11062-1017-4852-A1CE-436C903F3D56}" srcOrd="0" destOrd="0" presId="urn:microsoft.com/office/officeart/2005/8/layout/bProcess3"/>
    <dgm:cxn modelId="{C968E716-6EB1-4621-A8B2-227F834DF77C}" type="presParOf" srcId="{93B98400-9357-4243-9F6D-A3E1CC14A2FB}" destId="{8A153150-D582-4939-973C-0207827A9D21}" srcOrd="1" destOrd="0" presId="urn:microsoft.com/office/officeart/2005/8/layout/bProcess3"/>
    <dgm:cxn modelId="{37266DBC-5C93-42D3-8AC2-84688426C1EF}" type="presParOf" srcId="{8A153150-D582-4939-973C-0207827A9D21}" destId="{3FFC16CB-FAA3-4953-AB0A-CD624BA81B55}" srcOrd="0" destOrd="0" presId="urn:microsoft.com/office/officeart/2005/8/layout/bProcess3"/>
    <dgm:cxn modelId="{5A8810D1-88DC-49F8-A03E-B7876D2F1688}" type="presParOf" srcId="{93B98400-9357-4243-9F6D-A3E1CC14A2FB}" destId="{6A59CA7C-F02F-4AB6-9CF2-8D42B1E9260C}" srcOrd="2" destOrd="0" presId="urn:microsoft.com/office/officeart/2005/8/layout/bProcess3"/>
    <dgm:cxn modelId="{E0587340-2F0F-4147-B83A-872A3CD5D38C}" type="presParOf" srcId="{93B98400-9357-4243-9F6D-A3E1CC14A2FB}" destId="{3E5A00DD-CB75-451C-843E-2A88BDFBF4E0}" srcOrd="3" destOrd="0" presId="urn:microsoft.com/office/officeart/2005/8/layout/bProcess3"/>
    <dgm:cxn modelId="{9BCC8E0E-910A-4199-B6C8-1D520ED97634}" type="presParOf" srcId="{3E5A00DD-CB75-451C-843E-2A88BDFBF4E0}" destId="{E251EBFC-C0AA-4CA8-8C93-383623689F65}" srcOrd="0" destOrd="0" presId="urn:microsoft.com/office/officeart/2005/8/layout/bProcess3"/>
    <dgm:cxn modelId="{6514923B-A6C3-4C7A-9234-0A02919D53BE}" type="presParOf" srcId="{93B98400-9357-4243-9F6D-A3E1CC14A2FB}" destId="{41FA9063-A7C1-4416-93C4-1994CC29F849}" srcOrd="4" destOrd="0" presId="urn:microsoft.com/office/officeart/2005/8/layout/bProcess3"/>
    <dgm:cxn modelId="{A2408CCD-91B7-41DE-9CFD-B956CBC1C1EB}" type="presParOf" srcId="{93B98400-9357-4243-9F6D-A3E1CC14A2FB}" destId="{F4E8C065-D89C-4D9A-8165-30CC2598EAE6}" srcOrd="5" destOrd="0" presId="urn:microsoft.com/office/officeart/2005/8/layout/bProcess3"/>
    <dgm:cxn modelId="{5CA783A1-EB3F-41D8-BBB2-A499C6FEFE3B}" type="presParOf" srcId="{F4E8C065-D89C-4D9A-8165-30CC2598EAE6}" destId="{72598763-A8B2-42E1-8B55-E093E865A7F2}" srcOrd="0" destOrd="0" presId="urn:microsoft.com/office/officeart/2005/8/layout/bProcess3"/>
    <dgm:cxn modelId="{F9D13916-A6DA-4C01-80AE-3B4FAF96B2CA}" type="presParOf" srcId="{93B98400-9357-4243-9F6D-A3E1CC14A2FB}" destId="{3738EFD8-3615-45AF-B33B-8B151AE7D744}" srcOrd="6" destOrd="0" presId="urn:microsoft.com/office/officeart/2005/8/layout/bProcess3"/>
    <dgm:cxn modelId="{435B057F-195A-4A42-B9E9-E11DE3AA0AC5}" type="presParOf" srcId="{93B98400-9357-4243-9F6D-A3E1CC14A2FB}" destId="{4E0523F1-A404-4DC6-A790-973089AF4591}" srcOrd="7" destOrd="0" presId="urn:microsoft.com/office/officeart/2005/8/layout/bProcess3"/>
    <dgm:cxn modelId="{B8056DAE-66E2-4BB1-938D-8B472F97B036}" type="presParOf" srcId="{4E0523F1-A404-4DC6-A790-973089AF4591}" destId="{37ADC762-4225-40BE-B5FB-F59834656EEA}" srcOrd="0" destOrd="0" presId="urn:microsoft.com/office/officeart/2005/8/layout/bProcess3"/>
    <dgm:cxn modelId="{7616C7AD-41C1-4000-A322-1FC9E8920C24}" type="presParOf" srcId="{93B98400-9357-4243-9F6D-A3E1CC14A2FB}" destId="{D25A31A0-AE46-4B6C-91D0-8CB3FD61EF3E}" srcOrd="8" destOrd="0" presId="urn:microsoft.com/office/officeart/2005/8/layout/bProcess3"/>
    <dgm:cxn modelId="{8EFAEC87-FC57-4DD9-BA8C-47FADA0D6D7F}" type="presParOf" srcId="{93B98400-9357-4243-9F6D-A3E1CC14A2FB}" destId="{FD1A431A-1C54-48F1-B44C-0A784CBEC90B}" srcOrd="9" destOrd="0" presId="urn:microsoft.com/office/officeart/2005/8/layout/bProcess3"/>
    <dgm:cxn modelId="{48607DAB-ADCF-4F83-A42B-23EE4DA4FACA}" type="presParOf" srcId="{FD1A431A-1C54-48F1-B44C-0A784CBEC90B}" destId="{24DDF3FB-8F5A-4A2A-B2D7-39AC82C81568}" srcOrd="0" destOrd="0" presId="urn:microsoft.com/office/officeart/2005/8/layout/bProcess3"/>
    <dgm:cxn modelId="{8CF9B5A5-2FFC-4760-8F78-650E7F170DF7}" type="presParOf" srcId="{93B98400-9357-4243-9F6D-A3E1CC14A2FB}" destId="{1D047486-AB4F-4DCE-B478-ABAAD9EE162F}" srcOrd="1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68A6252-C303-41C4-A96C-39079A44C465}" type="doc">
      <dgm:prSet loTypeId="urn:microsoft.com/office/officeart/2005/8/layout/vList5" loCatId="list" qsTypeId="urn:microsoft.com/office/officeart/2005/8/quickstyle/simple4" qsCatId="simple" csTypeId="urn:microsoft.com/office/officeart/2005/8/colors/colorful1" csCatId="colorful" phldr="1"/>
      <dgm:spPr/>
      <dgm:t>
        <a:bodyPr/>
        <a:lstStyle/>
        <a:p>
          <a:endParaRPr lang="en-US"/>
        </a:p>
      </dgm:t>
    </dgm:pt>
    <dgm:pt modelId="{A978ED25-8C92-43E0-9C77-C53EBE2ED1B0}">
      <dgm:prSet phldrT="[Text]"/>
      <dgm:spPr/>
      <dgm:t>
        <a:bodyPr/>
        <a:lstStyle/>
        <a:p>
          <a:r>
            <a:rPr lang="en-US" dirty="0" err="1"/>
            <a:t>Preimage</a:t>
          </a:r>
          <a:r>
            <a:rPr lang="en-US" dirty="0"/>
            <a:t> Resistance</a:t>
          </a:r>
        </a:p>
      </dgm:t>
    </dgm:pt>
    <dgm:pt modelId="{5CA228B6-49CB-4C6F-B323-A01F172A636F}" type="parTrans" cxnId="{EC124B69-08C5-4515-A403-DCD958667E87}">
      <dgm:prSet/>
      <dgm:spPr/>
      <dgm:t>
        <a:bodyPr/>
        <a:lstStyle/>
        <a:p>
          <a:endParaRPr lang="en-US"/>
        </a:p>
      </dgm:t>
    </dgm:pt>
    <dgm:pt modelId="{8472A276-920B-40E6-B962-D1D96166C338}" type="sibTrans" cxnId="{EC124B69-08C5-4515-A403-DCD958667E87}">
      <dgm:prSet/>
      <dgm:spPr/>
      <dgm:t>
        <a:bodyPr/>
        <a:lstStyle/>
        <a:p>
          <a:endParaRPr lang="en-US"/>
        </a:p>
      </dgm:t>
    </dgm:pt>
    <dgm:pt modelId="{F328D8BB-863B-4AB3-8ABD-122F61277462}">
      <dgm:prSet phldrT="[Text]"/>
      <dgm:spPr/>
      <dgm:t>
        <a:bodyPr/>
        <a:lstStyle/>
        <a:p>
          <a:r>
            <a:rPr lang="en-US" dirty="0"/>
            <a:t>Given a digest, should be hard to find a message that would produce it</a:t>
          </a:r>
        </a:p>
      </dgm:t>
    </dgm:pt>
    <dgm:pt modelId="{BAF8B24B-5CA3-48A6-B8DB-19E5AC28369A}" type="parTrans" cxnId="{D5A79999-2F22-4538-AC46-D59281D8F0A7}">
      <dgm:prSet/>
      <dgm:spPr/>
      <dgm:t>
        <a:bodyPr/>
        <a:lstStyle/>
        <a:p>
          <a:endParaRPr lang="en-US"/>
        </a:p>
      </dgm:t>
    </dgm:pt>
    <dgm:pt modelId="{BADFB56F-9182-48FE-8558-4060E2AC06BC}" type="sibTrans" cxnId="{D5A79999-2F22-4538-AC46-D59281D8F0A7}">
      <dgm:prSet/>
      <dgm:spPr/>
      <dgm:t>
        <a:bodyPr/>
        <a:lstStyle/>
        <a:p>
          <a:endParaRPr lang="en-US"/>
        </a:p>
      </dgm:t>
    </dgm:pt>
    <dgm:pt modelId="{8D474453-87F4-4280-94AB-EC3DFE8F318A}">
      <dgm:prSet phldrT="[Text]"/>
      <dgm:spPr/>
      <dgm:t>
        <a:bodyPr/>
        <a:lstStyle/>
        <a:p>
          <a:r>
            <a:rPr lang="en-US" dirty="0"/>
            <a:t>Collision Resistance</a:t>
          </a:r>
        </a:p>
      </dgm:t>
    </dgm:pt>
    <dgm:pt modelId="{00F9E97D-7454-4DD2-9FEE-F89FE6BCEBED}" type="parTrans" cxnId="{498DC7B1-4D7E-4799-B86B-D8F6B61D083A}">
      <dgm:prSet/>
      <dgm:spPr/>
      <dgm:t>
        <a:bodyPr/>
        <a:lstStyle/>
        <a:p>
          <a:endParaRPr lang="en-US"/>
        </a:p>
      </dgm:t>
    </dgm:pt>
    <dgm:pt modelId="{19145E81-C505-4342-95B9-669F8731734A}" type="sibTrans" cxnId="{498DC7B1-4D7E-4799-B86B-D8F6B61D083A}">
      <dgm:prSet/>
      <dgm:spPr/>
      <dgm:t>
        <a:bodyPr/>
        <a:lstStyle/>
        <a:p>
          <a:endParaRPr lang="en-US"/>
        </a:p>
      </dgm:t>
    </dgm:pt>
    <dgm:pt modelId="{ED584A68-FA81-4C07-9ADA-A35FB64C0E20}">
      <dgm:prSet phldrT="[Text]"/>
      <dgm:spPr/>
      <dgm:t>
        <a:bodyPr/>
        <a:lstStyle/>
        <a:p>
          <a:r>
            <a:rPr lang="en-US" dirty="0"/>
            <a:t>Should be hard to find any two messages that hash to the same digest (collision)</a:t>
          </a:r>
        </a:p>
      </dgm:t>
    </dgm:pt>
    <dgm:pt modelId="{6F793D67-CAA8-4F9A-9D3D-85D3C4F63360}" type="parTrans" cxnId="{D147CEA1-2E44-4026-9BB8-0E25A8B7EBBB}">
      <dgm:prSet/>
      <dgm:spPr/>
      <dgm:t>
        <a:bodyPr/>
        <a:lstStyle/>
        <a:p>
          <a:endParaRPr lang="en-US"/>
        </a:p>
      </dgm:t>
    </dgm:pt>
    <dgm:pt modelId="{37E0112E-03CB-49EF-B8B3-5AA0488A4514}" type="sibTrans" cxnId="{D147CEA1-2E44-4026-9BB8-0E25A8B7EBBB}">
      <dgm:prSet/>
      <dgm:spPr/>
      <dgm:t>
        <a:bodyPr/>
        <a:lstStyle/>
        <a:p>
          <a:endParaRPr lang="en-US"/>
        </a:p>
      </dgm:t>
    </dgm:pt>
    <dgm:pt modelId="{98229747-A28C-4AED-AA94-29005E84B2A1}">
      <dgm:prSet phldrT="[Text]"/>
      <dgm:spPr/>
      <dgm:t>
        <a:bodyPr/>
        <a:lstStyle/>
        <a:p>
          <a:r>
            <a:rPr lang="en-US" dirty="0"/>
            <a:t>One-way property</a:t>
          </a:r>
        </a:p>
      </dgm:t>
    </dgm:pt>
    <dgm:pt modelId="{BA108B0C-F3F6-474D-A22F-64C9F6E2606E}" type="parTrans" cxnId="{2B0602C8-A894-4C8B-BACE-8967C68E0B76}">
      <dgm:prSet/>
      <dgm:spPr/>
      <dgm:t>
        <a:bodyPr/>
        <a:lstStyle/>
        <a:p>
          <a:endParaRPr lang="en-US"/>
        </a:p>
      </dgm:t>
    </dgm:pt>
    <dgm:pt modelId="{7718C057-D418-4FFD-8BA5-A26B88616960}" type="sibTrans" cxnId="{2B0602C8-A894-4C8B-BACE-8967C68E0B76}">
      <dgm:prSet/>
      <dgm:spPr/>
      <dgm:t>
        <a:bodyPr/>
        <a:lstStyle/>
        <a:p>
          <a:endParaRPr lang="en-US"/>
        </a:p>
      </dgm:t>
    </dgm:pt>
    <dgm:pt modelId="{A0CADD60-48DC-4860-8D46-7E23CD52E3CE}">
      <dgm:prSet phldrT="[Text]"/>
      <dgm:spPr/>
      <dgm:t>
        <a:bodyPr/>
        <a:lstStyle/>
        <a:p>
          <a:r>
            <a:rPr lang="en-US" dirty="0"/>
            <a:t>Second </a:t>
          </a:r>
          <a:r>
            <a:rPr lang="en-US" dirty="0" err="1"/>
            <a:t>Preimage</a:t>
          </a:r>
          <a:r>
            <a:rPr lang="en-US" dirty="0"/>
            <a:t> Resistance</a:t>
          </a:r>
        </a:p>
      </dgm:t>
    </dgm:pt>
    <dgm:pt modelId="{C5951B88-BDF0-41D7-A8AB-91418BD854A4}" type="parTrans" cxnId="{687FD610-3A27-4AAD-BEFC-70F16378B2EB}">
      <dgm:prSet/>
      <dgm:spPr/>
      <dgm:t>
        <a:bodyPr/>
        <a:lstStyle/>
        <a:p>
          <a:endParaRPr lang="en-US"/>
        </a:p>
      </dgm:t>
    </dgm:pt>
    <dgm:pt modelId="{A65D33E0-760F-4A8D-89A5-A5E816CD2D0F}" type="sibTrans" cxnId="{687FD610-3A27-4AAD-BEFC-70F16378B2EB}">
      <dgm:prSet/>
      <dgm:spPr/>
      <dgm:t>
        <a:bodyPr/>
        <a:lstStyle/>
        <a:p>
          <a:endParaRPr lang="en-US"/>
        </a:p>
      </dgm:t>
    </dgm:pt>
    <dgm:pt modelId="{3E6A7D0F-95F0-4E3A-8D46-EA4D4C558DCD}">
      <dgm:prSet phldrT="[Text]"/>
      <dgm:spPr/>
      <dgm:t>
        <a:bodyPr/>
        <a:lstStyle/>
        <a:p>
          <a:r>
            <a:rPr lang="en-US" dirty="0"/>
            <a:t>Given a message m, it should be hard to find a different message that has the same digest</a:t>
          </a:r>
        </a:p>
      </dgm:t>
    </dgm:pt>
    <dgm:pt modelId="{99B42F47-FCFB-4F92-B39A-44331D881089}" type="parTrans" cxnId="{0BB96AE0-C979-4F70-BD8F-383D64D0B743}">
      <dgm:prSet/>
      <dgm:spPr/>
      <dgm:t>
        <a:bodyPr/>
        <a:lstStyle/>
        <a:p>
          <a:endParaRPr lang="en-US"/>
        </a:p>
      </dgm:t>
    </dgm:pt>
    <dgm:pt modelId="{6732EB1B-9FED-49B1-A6C5-FAEBA4AE3737}" type="sibTrans" cxnId="{0BB96AE0-C979-4F70-BD8F-383D64D0B743}">
      <dgm:prSet/>
      <dgm:spPr/>
      <dgm:t>
        <a:bodyPr/>
        <a:lstStyle/>
        <a:p>
          <a:endParaRPr lang="en-US"/>
        </a:p>
      </dgm:t>
    </dgm:pt>
    <dgm:pt modelId="{72305EAC-EDA9-4A5A-8976-BAD8BFDAE231}" type="pres">
      <dgm:prSet presAssocID="{E68A6252-C303-41C4-A96C-39079A44C465}" presName="Name0" presStyleCnt="0">
        <dgm:presLayoutVars>
          <dgm:dir/>
          <dgm:animLvl val="lvl"/>
          <dgm:resizeHandles val="exact"/>
        </dgm:presLayoutVars>
      </dgm:prSet>
      <dgm:spPr/>
    </dgm:pt>
    <dgm:pt modelId="{4569D705-6D79-47CD-BE36-F0FD180CB2ED}" type="pres">
      <dgm:prSet presAssocID="{A978ED25-8C92-43E0-9C77-C53EBE2ED1B0}" presName="linNode" presStyleCnt="0"/>
      <dgm:spPr/>
    </dgm:pt>
    <dgm:pt modelId="{6E60EE09-B35D-4142-BDB2-2CF7A6911A2D}" type="pres">
      <dgm:prSet presAssocID="{A978ED25-8C92-43E0-9C77-C53EBE2ED1B0}" presName="parentText" presStyleLbl="node1" presStyleIdx="0" presStyleCnt="3">
        <dgm:presLayoutVars>
          <dgm:chMax val="1"/>
          <dgm:bulletEnabled val="1"/>
        </dgm:presLayoutVars>
      </dgm:prSet>
      <dgm:spPr/>
    </dgm:pt>
    <dgm:pt modelId="{49DE6CE9-C43A-4FA1-8A22-13FE1A90A39E}" type="pres">
      <dgm:prSet presAssocID="{A978ED25-8C92-43E0-9C77-C53EBE2ED1B0}" presName="descendantText" presStyleLbl="alignAccFollowNode1" presStyleIdx="0" presStyleCnt="3">
        <dgm:presLayoutVars>
          <dgm:bulletEnabled val="1"/>
        </dgm:presLayoutVars>
      </dgm:prSet>
      <dgm:spPr/>
    </dgm:pt>
    <dgm:pt modelId="{ABC70852-B949-42B2-9964-F103EA2B7600}" type="pres">
      <dgm:prSet presAssocID="{8472A276-920B-40E6-B962-D1D96166C338}" presName="sp" presStyleCnt="0"/>
      <dgm:spPr/>
    </dgm:pt>
    <dgm:pt modelId="{85B2308D-9DF6-414A-9A43-19A9400785BA}" type="pres">
      <dgm:prSet presAssocID="{A0CADD60-48DC-4860-8D46-7E23CD52E3CE}" presName="linNode" presStyleCnt="0"/>
      <dgm:spPr/>
    </dgm:pt>
    <dgm:pt modelId="{17B378EC-9B55-4C4B-9722-23DC9F9ABE20}" type="pres">
      <dgm:prSet presAssocID="{A0CADD60-48DC-4860-8D46-7E23CD52E3CE}" presName="parentText" presStyleLbl="node1" presStyleIdx="1" presStyleCnt="3">
        <dgm:presLayoutVars>
          <dgm:chMax val="1"/>
          <dgm:bulletEnabled val="1"/>
        </dgm:presLayoutVars>
      </dgm:prSet>
      <dgm:spPr/>
    </dgm:pt>
    <dgm:pt modelId="{8C5DBD42-966F-43A0-BC4E-DE09433E675F}" type="pres">
      <dgm:prSet presAssocID="{A0CADD60-48DC-4860-8D46-7E23CD52E3CE}" presName="descendantText" presStyleLbl="alignAccFollowNode1" presStyleIdx="1" presStyleCnt="3">
        <dgm:presLayoutVars>
          <dgm:bulletEnabled val="1"/>
        </dgm:presLayoutVars>
      </dgm:prSet>
      <dgm:spPr/>
    </dgm:pt>
    <dgm:pt modelId="{C17C3220-3DCC-4CA3-A2A9-09BE715C3331}" type="pres">
      <dgm:prSet presAssocID="{A65D33E0-760F-4A8D-89A5-A5E816CD2D0F}" presName="sp" presStyleCnt="0"/>
      <dgm:spPr/>
    </dgm:pt>
    <dgm:pt modelId="{ADBFE36E-64BE-435E-A396-A4450C1BDF4C}" type="pres">
      <dgm:prSet presAssocID="{8D474453-87F4-4280-94AB-EC3DFE8F318A}" presName="linNode" presStyleCnt="0"/>
      <dgm:spPr/>
    </dgm:pt>
    <dgm:pt modelId="{18D48A5A-19BE-45E4-B3B7-2EDD7D951C84}" type="pres">
      <dgm:prSet presAssocID="{8D474453-87F4-4280-94AB-EC3DFE8F318A}" presName="parentText" presStyleLbl="node1" presStyleIdx="2" presStyleCnt="3">
        <dgm:presLayoutVars>
          <dgm:chMax val="1"/>
          <dgm:bulletEnabled val="1"/>
        </dgm:presLayoutVars>
      </dgm:prSet>
      <dgm:spPr/>
    </dgm:pt>
    <dgm:pt modelId="{B7C382E1-B430-4F14-B7E4-2E929C210AB8}" type="pres">
      <dgm:prSet presAssocID="{8D474453-87F4-4280-94AB-EC3DFE8F318A}" presName="descendantText" presStyleLbl="alignAccFollowNode1" presStyleIdx="2" presStyleCnt="3">
        <dgm:presLayoutVars>
          <dgm:bulletEnabled val="1"/>
        </dgm:presLayoutVars>
      </dgm:prSet>
      <dgm:spPr/>
    </dgm:pt>
  </dgm:ptLst>
  <dgm:cxnLst>
    <dgm:cxn modelId="{8F164D0E-63FF-4F96-A5E0-EFED511F8963}" type="presOf" srcId="{ED584A68-FA81-4C07-9ADA-A35FB64C0E20}" destId="{B7C382E1-B430-4F14-B7E4-2E929C210AB8}" srcOrd="0" destOrd="0" presId="urn:microsoft.com/office/officeart/2005/8/layout/vList5"/>
    <dgm:cxn modelId="{687FD610-3A27-4AAD-BEFC-70F16378B2EB}" srcId="{E68A6252-C303-41C4-A96C-39079A44C465}" destId="{A0CADD60-48DC-4860-8D46-7E23CD52E3CE}" srcOrd="1" destOrd="0" parTransId="{C5951B88-BDF0-41D7-A8AB-91418BD854A4}" sibTransId="{A65D33E0-760F-4A8D-89A5-A5E816CD2D0F}"/>
    <dgm:cxn modelId="{EC124B69-08C5-4515-A403-DCD958667E87}" srcId="{E68A6252-C303-41C4-A96C-39079A44C465}" destId="{A978ED25-8C92-43E0-9C77-C53EBE2ED1B0}" srcOrd="0" destOrd="0" parTransId="{5CA228B6-49CB-4C6F-B323-A01F172A636F}" sibTransId="{8472A276-920B-40E6-B962-D1D96166C338}"/>
    <dgm:cxn modelId="{FDBD6354-EBA6-4A8C-9065-F7E72D44914B}" type="presOf" srcId="{A0CADD60-48DC-4860-8D46-7E23CD52E3CE}" destId="{17B378EC-9B55-4C4B-9722-23DC9F9ABE20}" srcOrd="0" destOrd="0" presId="urn:microsoft.com/office/officeart/2005/8/layout/vList5"/>
    <dgm:cxn modelId="{5603A656-5E5C-4E6E-91D3-44926D9DB4DF}" type="presOf" srcId="{98229747-A28C-4AED-AA94-29005E84B2A1}" destId="{49DE6CE9-C43A-4FA1-8A22-13FE1A90A39E}" srcOrd="0" destOrd="1" presId="urn:microsoft.com/office/officeart/2005/8/layout/vList5"/>
    <dgm:cxn modelId="{C46D8680-537E-4A28-8153-607A6A077B21}" type="presOf" srcId="{E68A6252-C303-41C4-A96C-39079A44C465}" destId="{72305EAC-EDA9-4A5A-8976-BAD8BFDAE231}" srcOrd="0" destOrd="0" presId="urn:microsoft.com/office/officeart/2005/8/layout/vList5"/>
    <dgm:cxn modelId="{D5A79999-2F22-4538-AC46-D59281D8F0A7}" srcId="{A978ED25-8C92-43E0-9C77-C53EBE2ED1B0}" destId="{F328D8BB-863B-4AB3-8ABD-122F61277462}" srcOrd="0" destOrd="0" parTransId="{BAF8B24B-5CA3-48A6-B8DB-19E5AC28369A}" sibTransId="{BADFB56F-9182-48FE-8558-4060E2AC06BC}"/>
    <dgm:cxn modelId="{D147CEA1-2E44-4026-9BB8-0E25A8B7EBBB}" srcId="{8D474453-87F4-4280-94AB-EC3DFE8F318A}" destId="{ED584A68-FA81-4C07-9ADA-A35FB64C0E20}" srcOrd="0" destOrd="0" parTransId="{6F793D67-CAA8-4F9A-9D3D-85D3C4F63360}" sibTransId="{37E0112E-03CB-49EF-B8B3-5AA0488A4514}"/>
    <dgm:cxn modelId="{2DB252A9-AEC5-4CC7-989A-6B89B6134989}" type="presOf" srcId="{A978ED25-8C92-43E0-9C77-C53EBE2ED1B0}" destId="{6E60EE09-B35D-4142-BDB2-2CF7A6911A2D}" srcOrd="0" destOrd="0" presId="urn:microsoft.com/office/officeart/2005/8/layout/vList5"/>
    <dgm:cxn modelId="{498DC7B1-4D7E-4799-B86B-D8F6B61D083A}" srcId="{E68A6252-C303-41C4-A96C-39079A44C465}" destId="{8D474453-87F4-4280-94AB-EC3DFE8F318A}" srcOrd="2" destOrd="0" parTransId="{00F9E97D-7454-4DD2-9FEE-F89FE6BCEBED}" sibTransId="{19145E81-C505-4342-95B9-669F8731734A}"/>
    <dgm:cxn modelId="{2B0602C8-A894-4C8B-BACE-8967C68E0B76}" srcId="{A978ED25-8C92-43E0-9C77-C53EBE2ED1B0}" destId="{98229747-A28C-4AED-AA94-29005E84B2A1}" srcOrd="1" destOrd="0" parTransId="{BA108B0C-F3F6-474D-A22F-64C9F6E2606E}" sibTransId="{7718C057-D418-4FFD-8BA5-A26B88616960}"/>
    <dgm:cxn modelId="{0BB96AE0-C979-4F70-BD8F-383D64D0B743}" srcId="{A0CADD60-48DC-4860-8D46-7E23CD52E3CE}" destId="{3E6A7D0F-95F0-4E3A-8D46-EA4D4C558DCD}" srcOrd="0" destOrd="0" parTransId="{99B42F47-FCFB-4F92-B39A-44331D881089}" sibTransId="{6732EB1B-9FED-49B1-A6C5-FAEBA4AE3737}"/>
    <dgm:cxn modelId="{5C1DD4E7-DD9E-4159-9A0C-E7DC3493471F}" type="presOf" srcId="{3E6A7D0F-95F0-4E3A-8D46-EA4D4C558DCD}" destId="{8C5DBD42-966F-43A0-BC4E-DE09433E675F}" srcOrd="0" destOrd="0" presId="urn:microsoft.com/office/officeart/2005/8/layout/vList5"/>
    <dgm:cxn modelId="{874AA3EC-09BD-465A-BCA0-928C73A82384}" type="presOf" srcId="{8D474453-87F4-4280-94AB-EC3DFE8F318A}" destId="{18D48A5A-19BE-45E4-B3B7-2EDD7D951C84}" srcOrd="0" destOrd="0" presId="urn:microsoft.com/office/officeart/2005/8/layout/vList5"/>
    <dgm:cxn modelId="{0D44B0F2-6326-41BD-8811-C443C966ED3B}" type="presOf" srcId="{F328D8BB-863B-4AB3-8ABD-122F61277462}" destId="{49DE6CE9-C43A-4FA1-8A22-13FE1A90A39E}" srcOrd="0" destOrd="0" presId="urn:microsoft.com/office/officeart/2005/8/layout/vList5"/>
    <dgm:cxn modelId="{E8C705EC-58C2-4A72-AFB8-3C654E0FFB02}" type="presParOf" srcId="{72305EAC-EDA9-4A5A-8976-BAD8BFDAE231}" destId="{4569D705-6D79-47CD-BE36-F0FD180CB2ED}" srcOrd="0" destOrd="0" presId="urn:microsoft.com/office/officeart/2005/8/layout/vList5"/>
    <dgm:cxn modelId="{AA32FFBF-EEA0-45A5-8459-9CC233B7A3C6}" type="presParOf" srcId="{4569D705-6D79-47CD-BE36-F0FD180CB2ED}" destId="{6E60EE09-B35D-4142-BDB2-2CF7A6911A2D}" srcOrd="0" destOrd="0" presId="urn:microsoft.com/office/officeart/2005/8/layout/vList5"/>
    <dgm:cxn modelId="{47F7A421-4845-479D-8B81-08C7FCDB0922}" type="presParOf" srcId="{4569D705-6D79-47CD-BE36-F0FD180CB2ED}" destId="{49DE6CE9-C43A-4FA1-8A22-13FE1A90A39E}" srcOrd="1" destOrd="0" presId="urn:microsoft.com/office/officeart/2005/8/layout/vList5"/>
    <dgm:cxn modelId="{8B463238-A77A-4CAF-A378-67CB081DD07C}" type="presParOf" srcId="{72305EAC-EDA9-4A5A-8976-BAD8BFDAE231}" destId="{ABC70852-B949-42B2-9964-F103EA2B7600}" srcOrd="1" destOrd="0" presId="urn:microsoft.com/office/officeart/2005/8/layout/vList5"/>
    <dgm:cxn modelId="{BE52A7BF-BB02-4B6C-AF35-46CD0F7D423F}" type="presParOf" srcId="{72305EAC-EDA9-4A5A-8976-BAD8BFDAE231}" destId="{85B2308D-9DF6-414A-9A43-19A9400785BA}" srcOrd="2" destOrd="0" presId="urn:microsoft.com/office/officeart/2005/8/layout/vList5"/>
    <dgm:cxn modelId="{8B09F2B5-20E9-4AFC-AB91-6B851750CFF5}" type="presParOf" srcId="{85B2308D-9DF6-414A-9A43-19A9400785BA}" destId="{17B378EC-9B55-4C4B-9722-23DC9F9ABE20}" srcOrd="0" destOrd="0" presId="urn:microsoft.com/office/officeart/2005/8/layout/vList5"/>
    <dgm:cxn modelId="{3D5A8F73-12C8-4425-8BC6-4DBE8038F1CF}" type="presParOf" srcId="{85B2308D-9DF6-414A-9A43-19A9400785BA}" destId="{8C5DBD42-966F-43A0-BC4E-DE09433E675F}" srcOrd="1" destOrd="0" presId="urn:microsoft.com/office/officeart/2005/8/layout/vList5"/>
    <dgm:cxn modelId="{4978D28D-B30C-4F7C-8B55-D83BF71D9927}" type="presParOf" srcId="{72305EAC-EDA9-4A5A-8976-BAD8BFDAE231}" destId="{C17C3220-3DCC-4CA3-A2A9-09BE715C3331}" srcOrd="3" destOrd="0" presId="urn:microsoft.com/office/officeart/2005/8/layout/vList5"/>
    <dgm:cxn modelId="{1A4D26C4-6304-4FDA-9CEA-62BECC0B8921}" type="presParOf" srcId="{72305EAC-EDA9-4A5A-8976-BAD8BFDAE231}" destId="{ADBFE36E-64BE-435E-A396-A4450C1BDF4C}" srcOrd="4" destOrd="0" presId="urn:microsoft.com/office/officeart/2005/8/layout/vList5"/>
    <dgm:cxn modelId="{0F6D0D8D-2121-47DC-8F21-EFC62A4A27B9}" type="presParOf" srcId="{ADBFE36E-64BE-435E-A396-A4450C1BDF4C}" destId="{18D48A5A-19BE-45E4-B3B7-2EDD7D951C84}" srcOrd="0" destOrd="0" presId="urn:microsoft.com/office/officeart/2005/8/layout/vList5"/>
    <dgm:cxn modelId="{9E7540E6-9696-4CFF-BDE1-09FBD2519B73}" type="presParOf" srcId="{ADBFE36E-64BE-435E-A396-A4450C1BDF4C}" destId="{B7C382E1-B430-4F14-B7E4-2E929C210AB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68A6252-C303-41C4-A96C-39079A44C465}" type="doc">
      <dgm:prSet loTypeId="urn:microsoft.com/office/officeart/2005/8/layout/vList5" loCatId="list" qsTypeId="urn:microsoft.com/office/officeart/2005/8/quickstyle/simple4" qsCatId="simple" csTypeId="urn:microsoft.com/office/officeart/2005/8/colors/colorful3" csCatId="colorful" phldr="1"/>
      <dgm:spPr/>
      <dgm:t>
        <a:bodyPr/>
        <a:lstStyle/>
        <a:p>
          <a:endParaRPr lang="en-US"/>
        </a:p>
      </dgm:t>
    </dgm:pt>
    <dgm:pt modelId="{A978ED25-8C92-43E0-9C77-C53EBE2ED1B0}">
      <dgm:prSet phldrT="[Text]"/>
      <dgm:spPr/>
      <dgm:t>
        <a:bodyPr/>
        <a:lstStyle/>
        <a:p>
          <a:r>
            <a:rPr lang="en-US" dirty="0"/>
            <a:t>Avalanching</a:t>
          </a:r>
        </a:p>
      </dgm:t>
    </dgm:pt>
    <dgm:pt modelId="{5CA228B6-49CB-4C6F-B323-A01F172A636F}" type="parTrans" cxnId="{EC124B69-08C5-4515-A403-DCD958667E87}">
      <dgm:prSet/>
      <dgm:spPr/>
      <dgm:t>
        <a:bodyPr/>
        <a:lstStyle/>
        <a:p>
          <a:endParaRPr lang="en-US"/>
        </a:p>
      </dgm:t>
    </dgm:pt>
    <dgm:pt modelId="{8472A276-920B-40E6-B962-D1D96166C338}" type="sibTrans" cxnId="{EC124B69-08C5-4515-A403-DCD958667E87}">
      <dgm:prSet/>
      <dgm:spPr/>
      <dgm:t>
        <a:bodyPr/>
        <a:lstStyle/>
        <a:p>
          <a:endParaRPr lang="en-US"/>
        </a:p>
      </dgm:t>
    </dgm:pt>
    <dgm:pt modelId="{F328D8BB-863B-4AB3-8ABD-122F61277462}">
      <dgm:prSet phldrT="[Text]"/>
      <dgm:spPr/>
      <dgm:t>
        <a:bodyPr/>
        <a:lstStyle/>
        <a:p>
          <a:r>
            <a:rPr lang="en-US" dirty="0"/>
            <a:t>A small change in input should correspond to a large change in output</a:t>
          </a:r>
        </a:p>
      </dgm:t>
    </dgm:pt>
    <dgm:pt modelId="{BAF8B24B-5CA3-48A6-B8DB-19E5AC28369A}" type="parTrans" cxnId="{D5A79999-2F22-4538-AC46-D59281D8F0A7}">
      <dgm:prSet/>
      <dgm:spPr/>
      <dgm:t>
        <a:bodyPr/>
        <a:lstStyle/>
        <a:p>
          <a:endParaRPr lang="en-US"/>
        </a:p>
      </dgm:t>
    </dgm:pt>
    <dgm:pt modelId="{BADFB56F-9182-48FE-8558-4060E2AC06BC}" type="sibTrans" cxnId="{D5A79999-2F22-4538-AC46-D59281D8F0A7}">
      <dgm:prSet/>
      <dgm:spPr/>
      <dgm:t>
        <a:bodyPr/>
        <a:lstStyle/>
        <a:p>
          <a:endParaRPr lang="en-US"/>
        </a:p>
      </dgm:t>
    </dgm:pt>
    <dgm:pt modelId="{8D474453-87F4-4280-94AB-EC3DFE8F318A}">
      <dgm:prSet phldrT="[Text]"/>
      <dgm:spPr/>
      <dgm:t>
        <a:bodyPr/>
        <a:lstStyle/>
        <a:p>
          <a:r>
            <a:rPr lang="en-US" dirty="0"/>
            <a:t>Speed</a:t>
          </a:r>
        </a:p>
      </dgm:t>
    </dgm:pt>
    <dgm:pt modelId="{00F9E97D-7454-4DD2-9FEE-F89FE6BCEBED}" type="parTrans" cxnId="{498DC7B1-4D7E-4799-B86B-D8F6B61D083A}">
      <dgm:prSet/>
      <dgm:spPr/>
      <dgm:t>
        <a:bodyPr/>
        <a:lstStyle/>
        <a:p>
          <a:endParaRPr lang="en-US"/>
        </a:p>
      </dgm:t>
    </dgm:pt>
    <dgm:pt modelId="{19145E81-C505-4342-95B9-669F8731734A}" type="sibTrans" cxnId="{498DC7B1-4D7E-4799-B86B-D8F6B61D083A}">
      <dgm:prSet/>
      <dgm:spPr/>
      <dgm:t>
        <a:bodyPr/>
        <a:lstStyle/>
        <a:p>
          <a:endParaRPr lang="en-US"/>
        </a:p>
      </dgm:t>
    </dgm:pt>
    <dgm:pt modelId="{ED584A68-FA81-4C07-9ADA-A35FB64C0E20}">
      <dgm:prSet phldrT="[Text]"/>
      <dgm:spPr/>
      <dgm:t>
        <a:bodyPr/>
        <a:lstStyle/>
        <a:p>
          <a:r>
            <a:rPr lang="en-US" dirty="0"/>
            <a:t>It should be fast to compute a digest in software and hardware</a:t>
          </a:r>
        </a:p>
      </dgm:t>
    </dgm:pt>
    <dgm:pt modelId="{6F793D67-CAA8-4F9A-9D3D-85D3C4F63360}" type="parTrans" cxnId="{D147CEA1-2E44-4026-9BB8-0E25A8B7EBBB}">
      <dgm:prSet/>
      <dgm:spPr/>
      <dgm:t>
        <a:bodyPr/>
        <a:lstStyle/>
        <a:p>
          <a:endParaRPr lang="en-US"/>
        </a:p>
      </dgm:t>
    </dgm:pt>
    <dgm:pt modelId="{37E0112E-03CB-49EF-B8B3-5AA0488A4514}" type="sibTrans" cxnId="{D147CEA1-2E44-4026-9BB8-0E25A8B7EBBB}">
      <dgm:prSet/>
      <dgm:spPr/>
      <dgm:t>
        <a:bodyPr/>
        <a:lstStyle/>
        <a:p>
          <a:endParaRPr lang="en-US"/>
        </a:p>
      </dgm:t>
    </dgm:pt>
    <dgm:pt modelId="{A0CADD60-48DC-4860-8D46-7E23CD52E3CE}">
      <dgm:prSet phldrT="[Text]"/>
      <dgm:spPr/>
      <dgm:t>
        <a:bodyPr/>
        <a:lstStyle/>
        <a:p>
          <a:r>
            <a:rPr lang="en-US"/>
            <a:t>Uniformity</a:t>
          </a:r>
          <a:endParaRPr lang="en-US" dirty="0"/>
        </a:p>
      </dgm:t>
    </dgm:pt>
    <dgm:pt modelId="{C5951B88-BDF0-41D7-A8AB-91418BD854A4}" type="parTrans" cxnId="{687FD610-3A27-4AAD-BEFC-70F16378B2EB}">
      <dgm:prSet/>
      <dgm:spPr/>
      <dgm:t>
        <a:bodyPr/>
        <a:lstStyle/>
        <a:p>
          <a:endParaRPr lang="en-US"/>
        </a:p>
      </dgm:t>
    </dgm:pt>
    <dgm:pt modelId="{A65D33E0-760F-4A8D-89A5-A5E816CD2D0F}" type="sibTrans" cxnId="{687FD610-3A27-4AAD-BEFC-70F16378B2EB}">
      <dgm:prSet/>
      <dgm:spPr/>
      <dgm:t>
        <a:bodyPr/>
        <a:lstStyle/>
        <a:p>
          <a:endParaRPr lang="en-US"/>
        </a:p>
      </dgm:t>
    </dgm:pt>
    <dgm:pt modelId="{3E6A7D0F-95F0-4E3A-8D46-EA4D4C558DCD}">
      <dgm:prSet phldrT="[Text]"/>
      <dgm:spPr/>
      <dgm:t>
        <a:bodyPr/>
        <a:lstStyle/>
        <a:p>
          <a:r>
            <a:rPr lang="en-US" dirty="0"/>
            <a:t>Output should be a fixed length </a:t>
          </a:r>
        </a:p>
      </dgm:t>
    </dgm:pt>
    <dgm:pt modelId="{99B42F47-FCFB-4F92-B39A-44331D881089}" type="parTrans" cxnId="{0BB96AE0-C979-4F70-BD8F-383D64D0B743}">
      <dgm:prSet/>
      <dgm:spPr/>
      <dgm:t>
        <a:bodyPr/>
        <a:lstStyle/>
        <a:p>
          <a:endParaRPr lang="en-US"/>
        </a:p>
      </dgm:t>
    </dgm:pt>
    <dgm:pt modelId="{6732EB1B-9FED-49B1-A6C5-FAEBA4AE3737}" type="sibTrans" cxnId="{0BB96AE0-C979-4F70-BD8F-383D64D0B743}">
      <dgm:prSet/>
      <dgm:spPr/>
      <dgm:t>
        <a:bodyPr/>
        <a:lstStyle/>
        <a:p>
          <a:endParaRPr lang="en-US"/>
        </a:p>
      </dgm:t>
    </dgm:pt>
    <dgm:pt modelId="{E7CC5FED-B9D6-49D5-9CC1-D6BAA5274CBB}">
      <dgm:prSet phldrT="[Text]"/>
      <dgm:spPr/>
      <dgm:t>
        <a:bodyPr/>
        <a:lstStyle/>
        <a:p>
          <a:r>
            <a:rPr lang="en-US" dirty="0"/>
            <a:t>Applicability</a:t>
          </a:r>
        </a:p>
      </dgm:t>
    </dgm:pt>
    <dgm:pt modelId="{A6CE488D-4C3B-438D-B38A-DA68003654A9}" type="parTrans" cxnId="{4483C89A-26AF-43AB-B5A2-3D434C8DA183}">
      <dgm:prSet/>
      <dgm:spPr/>
      <dgm:t>
        <a:bodyPr/>
        <a:lstStyle/>
        <a:p>
          <a:endParaRPr lang="en-US"/>
        </a:p>
      </dgm:t>
    </dgm:pt>
    <dgm:pt modelId="{B00E4AAD-6E45-4AD8-9D12-FE2B8245370C}" type="sibTrans" cxnId="{4483C89A-26AF-43AB-B5A2-3D434C8DA183}">
      <dgm:prSet/>
      <dgm:spPr/>
      <dgm:t>
        <a:bodyPr/>
        <a:lstStyle/>
        <a:p>
          <a:endParaRPr lang="en-US"/>
        </a:p>
      </dgm:t>
    </dgm:pt>
    <dgm:pt modelId="{B2A3CAA5-8A13-4865-931A-3A8FD82728EF}">
      <dgm:prSet phldrT="[Text]"/>
      <dgm:spPr/>
      <dgm:t>
        <a:bodyPr/>
        <a:lstStyle/>
        <a:p>
          <a:r>
            <a:rPr lang="en-US" dirty="0"/>
            <a:t>Hash function should work on a block of data of any size</a:t>
          </a:r>
        </a:p>
      </dgm:t>
    </dgm:pt>
    <dgm:pt modelId="{73575F84-B42D-4C31-B38B-96852DEB2926}" type="parTrans" cxnId="{8BC534F5-270E-4E46-B63A-DB2B8F76EF01}">
      <dgm:prSet/>
      <dgm:spPr/>
      <dgm:t>
        <a:bodyPr/>
        <a:lstStyle/>
        <a:p>
          <a:endParaRPr lang="en-US"/>
        </a:p>
      </dgm:t>
    </dgm:pt>
    <dgm:pt modelId="{4A6A2A0B-F9E2-4E5B-937B-F8B71F7C3B6B}" type="sibTrans" cxnId="{8BC534F5-270E-4E46-B63A-DB2B8F76EF01}">
      <dgm:prSet/>
      <dgm:spPr/>
      <dgm:t>
        <a:bodyPr/>
        <a:lstStyle/>
        <a:p>
          <a:endParaRPr lang="en-US"/>
        </a:p>
      </dgm:t>
    </dgm:pt>
    <dgm:pt modelId="{7BFA62A2-ACC5-479D-8BD1-175511EC3C28}">
      <dgm:prSet phldrT="[Text]"/>
      <dgm:spPr/>
      <dgm:t>
        <a:bodyPr/>
        <a:lstStyle/>
        <a:p>
          <a:r>
            <a:rPr lang="en-US" dirty="0"/>
            <a:t>No longer than retrieval from secondary storage</a:t>
          </a:r>
        </a:p>
      </dgm:t>
    </dgm:pt>
    <dgm:pt modelId="{CB335839-97E7-495E-996C-C8300DA55174}" type="parTrans" cxnId="{B2ED2115-1664-49BB-AED9-B9502C955881}">
      <dgm:prSet/>
      <dgm:spPr/>
      <dgm:t>
        <a:bodyPr/>
        <a:lstStyle/>
        <a:p>
          <a:endParaRPr lang="en-US"/>
        </a:p>
      </dgm:t>
    </dgm:pt>
    <dgm:pt modelId="{A55E8A73-DE35-4E96-9874-595513A2B4C9}" type="sibTrans" cxnId="{B2ED2115-1664-49BB-AED9-B9502C955881}">
      <dgm:prSet/>
      <dgm:spPr/>
      <dgm:t>
        <a:bodyPr/>
        <a:lstStyle/>
        <a:p>
          <a:endParaRPr lang="en-US"/>
        </a:p>
      </dgm:t>
    </dgm:pt>
    <dgm:pt modelId="{72305EAC-EDA9-4A5A-8976-BAD8BFDAE231}" type="pres">
      <dgm:prSet presAssocID="{E68A6252-C303-41C4-A96C-39079A44C465}" presName="Name0" presStyleCnt="0">
        <dgm:presLayoutVars>
          <dgm:dir/>
          <dgm:animLvl val="lvl"/>
          <dgm:resizeHandles val="exact"/>
        </dgm:presLayoutVars>
      </dgm:prSet>
      <dgm:spPr/>
    </dgm:pt>
    <dgm:pt modelId="{4569D705-6D79-47CD-BE36-F0FD180CB2ED}" type="pres">
      <dgm:prSet presAssocID="{A978ED25-8C92-43E0-9C77-C53EBE2ED1B0}" presName="linNode" presStyleCnt="0"/>
      <dgm:spPr/>
    </dgm:pt>
    <dgm:pt modelId="{6E60EE09-B35D-4142-BDB2-2CF7A6911A2D}" type="pres">
      <dgm:prSet presAssocID="{A978ED25-8C92-43E0-9C77-C53EBE2ED1B0}" presName="parentText" presStyleLbl="node1" presStyleIdx="0" presStyleCnt="4" custScaleX="68548">
        <dgm:presLayoutVars>
          <dgm:chMax val="1"/>
          <dgm:bulletEnabled val="1"/>
        </dgm:presLayoutVars>
      </dgm:prSet>
      <dgm:spPr/>
    </dgm:pt>
    <dgm:pt modelId="{49DE6CE9-C43A-4FA1-8A22-13FE1A90A39E}" type="pres">
      <dgm:prSet presAssocID="{A978ED25-8C92-43E0-9C77-C53EBE2ED1B0}" presName="descendantText" presStyleLbl="alignAccFollowNode1" presStyleIdx="0" presStyleCnt="4" custScaleX="114513">
        <dgm:presLayoutVars>
          <dgm:bulletEnabled val="1"/>
        </dgm:presLayoutVars>
      </dgm:prSet>
      <dgm:spPr/>
    </dgm:pt>
    <dgm:pt modelId="{ABC70852-B949-42B2-9964-F103EA2B7600}" type="pres">
      <dgm:prSet presAssocID="{8472A276-920B-40E6-B962-D1D96166C338}" presName="sp" presStyleCnt="0"/>
      <dgm:spPr/>
    </dgm:pt>
    <dgm:pt modelId="{CE87C8E8-41FC-4550-A889-2E9D8921B613}" type="pres">
      <dgm:prSet presAssocID="{E7CC5FED-B9D6-49D5-9CC1-D6BAA5274CBB}" presName="linNode" presStyleCnt="0"/>
      <dgm:spPr/>
    </dgm:pt>
    <dgm:pt modelId="{F4CCF8C7-050A-4BB4-9123-682C208A23C4}" type="pres">
      <dgm:prSet presAssocID="{E7CC5FED-B9D6-49D5-9CC1-D6BAA5274CBB}" presName="parentText" presStyleLbl="node1" presStyleIdx="1" presStyleCnt="4" custScaleX="68548">
        <dgm:presLayoutVars>
          <dgm:chMax val="1"/>
          <dgm:bulletEnabled val="1"/>
        </dgm:presLayoutVars>
      </dgm:prSet>
      <dgm:spPr/>
    </dgm:pt>
    <dgm:pt modelId="{48382521-CC7A-4BC7-B596-2E2951DD0E41}" type="pres">
      <dgm:prSet presAssocID="{E7CC5FED-B9D6-49D5-9CC1-D6BAA5274CBB}" presName="descendantText" presStyleLbl="alignAccFollowNode1" presStyleIdx="1" presStyleCnt="4" custScaleX="114513">
        <dgm:presLayoutVars>
          <dgm:bulletEnabled val="1"/>
        </dgm:presLayoutVars>
      </dgm:prSet>
      <dgm:spPr/>
    </dgm:pt>
    <dgm:pt modelId="{20274E47-CEFF-4CF4-BEC5-506C2987C615}" type="pres">
      <dgm:prSet presAssocID="{B00E4AAD-6E45-4AD8-9D12-FE2B8245370C}" presName="sp" presStyleCnt="0"/>
      <dgm:spPr/>
    </dgm:pt>
    <dgm:pt modelId="{85B2308D-9DF6-414A-9A43-19A9400785BA}" type="pres">
      <dgm:prSet presAssocID="{A0CADD60-48DC-4860-8D46-7E23CD52E3CE}" presName="linNode" presStyleCnt="0"/>
      <dgm:spPr/>
    </dgm:pt>
    <dgm:pt modelId="{17B378EC-9B55-4C4B-9722-23DC9F9ABE20}" type="pres">
      <dgm:prSet presAssocID="{A0CADD60-48DC-4860-8D46-7E23CD52E3CE}" presName="parentText" presStyleLbl="node1" presStyleIdx="2" presStyleCnt="4" custScaleX="68548">
        <dgm:presLayoutVars>
          <dgm:chMax val="1"/>
          <dgm:bulletEnabled val="1"/>
        </dgm:presLayoutVars>
      </dgm:prSet>
      <dgm:spPr/>
    </dgm:pt>
    <dgm:pt modelId="{8C5DBD42-966F-43A0-BC4E-DE09433E675F}" type="pres">
      <dgm:prSet presAssocID="{A0CADD60-48DC-4860-8D46-7E23CD52E3CE}" presName="descendantText" presStyleLbl="alignAccFollowNode1" presStyleIdx="2" presStyleCnt="4" custScaleX="114513">
        <dgm:presLayoutVars>
          <dgm:bulletEnabled val="1"/>
        </dgm:presLayoutVars>
      </dgm:prSet>
      <dgm:spPr/>
    </dgm:pt>
    <dgm:pt modelId="{C17C3220-3DCC-4CA3-A2A9-09BE715C3331}" type="pres">
      <dgm:prSet presAssocID="{A65D33E0-760F-4A8D-89A5-A5E816CD2D0F}" presName="sp" presStyleCnt="0"/>
      <dgm:spPr/>
    </dgm:pt>
    <dgm:pt modelId="{ADBFE36E-64BE-435E-A396-A4450C1BDF4C}" type="pres">
      <dgm:prSet presAssocID="{8D474453-87F4-4280-94AB-EC3DFE8F318A}" presName="linNode" presStyleCnt="0"/>
      <dgm:spPr/>
    </dgm:pt>
    <dgm:pt modelId="{18D48A5A-19BE-45E4-B3B7-2EDD7D951C84}" type="pres">
      <dgm:prSet presAssocID="{8D474453-87F4-4280-94AB-EC3DFE8F318A}" presName="parentText" presStyleLbl="node1" presStyleIdx="3" presStyleCnt="4" custScaleX="68548">
        <dgm:presLayoutVars>
          <dgm:chMax val="1"/>
          <dgm:bulletEnabled val="1"/>
        </dgm:presLayoutVars>
      </dgm:prSet>
      <dgm:spPr/>
    </dgm:pt>
    <dgm:pt modelId="{B7C382E1-B430-4F14-B7E4-2E929C210AB8}" type="pres">
      <dgm:prSet presAssocID="{8D474453-87F4-4280-94AB-EC3DFE8F318A}" presName="descendantText" presStyleLbl="alignAccFollowNode1" presStyleIdx="3" presStyleCnt="4" custScaleX="114513">
        <dgm:presLayoutVars>
          <dgm:bulletEnabled val="1"/>
        </dgm:presLayoutVars>
      </dgm:prSet>
      <dgm:spPr/>
    </dgm:pt>
  </dgm:ptLst>
  <dgm:cxnLst>
    <dgm:cxn modelId="{687FD610-3A27-4AAD-BEFC-70F16378B2EB}" srcId="{E68A6252-C303-41C4-A96C-39079A44C465}" destId="{A0CADD60-48DC-4860-8D46-7E23CD52E3CE}" srcOrd="2" destOrd="0" parTransId="{C5951B88-BDF0-41D7-A8AB-91418BD854A4}" sibTransId="{A65D33E0-760F-4A8D-89A5-A5E816CD2D0F}"/>
    <dgm:cxn modelId="{B2ED2115-1664-49BB-AED9-B9502C955881}" srcId="{8D474453-87F4-4280-94AB-EC3DFE8F318A}" destId="{7BFA62A2-ACC5-479D-8BD1-175511EC3C28}" srcOrd="1" destOrd="0" parTransId="{CB335839-97E7-495E-996C-C8300DA55174}" sibTransId="{A55E8A73-DE35-4E96-9874-595513A2B4C9}"/>
    <dgm:cxn modelId="{6909081E-ED2B-497B-AEB9-2A2796ADA03F}" type="presOf" srcId="{F328D8BB-863B-4AB3-8ABD-122F61277462}" destId="{49DE6CE9-C43A-4FA1-8A22-13FE1A90A39E}" srcOrd="0" destOrd="0" presId="urn:microsoft.com/office/officeart/2005/8/layout/vList5"/>
    <dgm:cxn modelId="{C1216122-099B-49B3-84F3-E035BBD6D37B}" type="presOf" srcId="{A978ED25-8C92-43E0-9C77-C53EBE2ED1B0}" destId="{6E60EE09-B35D-4142-BDB2-2CF7A6911A2D}" srcOrd="0" destOrd="0" presId="urn:microsoft.com/office/officeart/2005/8/layout/vList5"/>
    <dgm:cxn modelId="{998C0243-6465-43B0-8CB4-5A26D617B883}" type="presOf" srcId="{E68A6252-C303-41C4-A96C-39079A44C465}" destId="{72305EAC-EDA9-4A5A-8976-BAD8BFDAE231}" srcOrd="0" destOrd="0" presId="urn:microsoft.com/office/officeart/2005/8/layout/vList5"/>
    <dgm:cxn modelId="{B9297D45-91B5-4C5C-8802-FE228A282600}" type="presOf" srcId="{ED584A68-FA81-4C07-9ADA-A35FB64C0E20}" destId="{B7C382E1-B430-4F14-B7E4-2E929C210AB8}" srcOrd="0" destOrd="0" presId="urn:microsoft.com/office/officeart/2005/8/layout/vList5"/>
    <dgm:cxn modelId="{20E0E166-747B-499C-B3CE-07BA679D1D00}" type="presOf" srcId="{E7CC5FED-B9D6-49D5-9CC1-D6BAA5274CBB}" destId="{F4CCF8C7-050A-4BB4-9123-682C208A23C4}" srcOrd="0" destOrd="0" presId="urn:microsoft.com/office/officeart/2005/8/layout/vList5"/>
    <dgm:cxn modelId="{EC124B69-08C5-4515-A403-DCD958667E87}" srcId="{E68A6252-C303-41C4-A96C-39079A44C465}" destId="{A978ED25-8C92-43E0-9C77-C53EBE2ED1B0}" srcOrd="0" destOrd="0" parTransId="{5CA228B6-49CB-4C6F-B323-A01F172A636F}" sibTransId="{8472A276-920B-40E6-B962-D1D96166C338}"/>
    <dgm:cxn modelId="{B826ED58-3340-4643-AA64-5ED80FCD04AD}" type="presOf" srcId="{3E6A7D0F-95F0-4E3A-8D46-EA4D4C558DCD}" destId="{8C5DBD42-966F-43A0-BC4E-DE09433E675F}" srcOrd="0" destOrd="0" presId="urn:microsoft.com/office/officeart/2005/8/layout/vList5"/>
    <dgm:cxn modelId="{AE760B5A-AA9F-461F-B48C-D864C4820A63}" type="presOf" srcId="{B2A3CAA5-8A13-4865-931A-3A8FD82728EF}" destId="{48382521-CC7A-4BC7-B596-2E2951DD0E41}" srcOrd="0" destOrd="0" presId="urn:microsoft.com/office/officeart/2005/8/layout/vList5"/>
    <dgm:cxn modelId="{D5A79999-2F22-4538-AC46-D59281D8F0A7}" srcId="{A978ED25-8C92-43E0-9C77-C53EBE2ED1B0}" destId="{F328D8BB-863B-4AB3-8ABD-122F61277462}" srcOrd="0" destOrd="0" parTransId="{BAF8B24B-5CA3-48A6-B8DB-19E5AC28369A}" sibTransId="{BADFB56F-9182-48FE-8558-4060E2AC06BC}"/>
    <dgm:cxn modelId="{4483C89A-26AF-43AB-B5A2-3D434C8DA183}" srcId="{E68A6252-C303-41C4-A96C-39079A44C465}" destId="{E7CC5FED-B9D6-49D5-9CC1-D6BAA5274CBB}" srcOrd="1" destOrd="0" parTransId="{A6CE488D-4C3B-438D-B38A-DA68003654A9}" sibTransId="{B00E4AAD-6E45-4AD8-9D12-FE2B8245370C}"/>
    <dgm:cxn modelId="{D147CEA1-2E44-4026-9BB8-0E25A8B7EBBB}" srcId="{8D474453-87F4-4280-94AB-EC3DFE8F318A}" destId="{ED584A68-FA81-4C07-9ADA-A35FB64C0E20}" srcOrd="0" destOrd="0" parTransId="{6F793D67-CAA8-4F9A-9D3D-85D3C4F63360}" sibTransId="{37E0112E-03CB-49EF-B8B3-5AA0488A4514}"/>
    <dgm:cxn modelId="{498DC7B1-4D7E-4799-B86B-D8F6B61D083A}" srcId="{E68A6252-C303-41C4-A96C-39079A44C465}" destId="{8D474453-87F4-4280-94AB-EC3DFE8F318A}" srcOrd="3" destOrd="0" parTransId="{00F9E97D-7454-4DD2-9FEE-F89FE6BCEBED}" sibTransId="{19145E81-C505-4342-95B9-669F8731734A}"/>
    <dgm:cxn modelId="{8BA1F6B2-9365-4D01-9A21-55B42FF8B6B9}" type="presOf" srcId="{8D474453-87F4-4280-94AB-EC3DFE8F318A}" destId="{18D48A5A-19BE-45E4-B3B7-2EDD7D951C84}" srcOrd="0" destOrd="0" presId="urn:microsoft.com/office/officeart/2005/8/layout/vList5"/>
    <dgm:cxn modelId="{0BB96AE0-C979-4F70-BD8F-383D64D0B743}" srcId="{A0CADD60-48DC-4860-8D46-7E23CD52E3CE}" destId="{3E6A7D0F-95F0-4E3A-8D46-EA4D4C558DCD}" srcOrd="0" destOrd="0" parTransId="{99B42F47-FCFB-4F92-B39A-44331D881089}" sibTransId="{6732EB1B-9FED-49B1-A6C5-FAEBA4AE3737}"/>
    <dgm:cxn modelId="{0ED702E6-029E-49C3-97CA-A680246D8FE7}" type="presOf" srcId="{A0CADD60-48DC-4860-8D46-7E23CD52E3CE}" destId="{17B378EC-9B55-4C4B-9722-23DC9F9ABE20}" srcOrd="0" destOrd="0" presId="urn:microsoft.com/office/officeart/2005/8/layout/vList5"/>
    <dgm:cxn modelId="{8BC534F5-270E-4E46-B63A-DB2B8F76EF01}" srcId="{E7CC5FED-B9D6-49D5-9CC1-D6BAA5274CBB}" destId="{B2A3CAA5-8A13-4865-931A-3A8FD82728EF}" srcOrd="0" destOrd="0" parTransId="{73575F84-B42D-4C31-B38B-96852DEB2926}" sibTransId="{4A6A2A0B-F9E2-4E5B-937B-F8B71F7C3B6B}"/>
    <dgm:cxn modelId="{35B99AF9-2F23-4B74-92BA-8810FAD724CA}" type="presOf" srcId="{7BFA62A2-ACC5-479D-8BD1-175511EC3C28}" destId="{B7C382E1-B430-4F14-B7E4-2E929C210AB8}" srcOrd="0" destOrd="1" presId="urn:microsoft.com/office/officeart/2005/8/layout/vList5"/>
    <dgm:cxn modelId="{D17318D3-322F-4F92-9102-F084C6BC9C78}" type="presParOf" srcId="{72305EAC-EDA9-4A5A-8976-BAD8BFDAE231}" destId="{4569D705-6D79-47CD-BE36-F0FD180CB2ED}" srcOrd="0" destOrd="0" presId="urn:microsoft.com/office/officeart/2005/8/layout/vList5"/>
    <dgm:cxn modelId="{C292A49D-0A68-479E-83DF-866B2AE625D3}" type="presParOf" srcId="{4569D705-6D79-47CD-BE36-F0FD180CB2ED}" destId="{6E60EE09-B35D-4142-BDB2-2CF7A6911A2D}" srcOrd="0" destOrd="0" presId="urn:microsoft.com/office/officeart/2005/8/layout/vList5"/>
    <dgm:cxn modelId="{1F18FF40-75B6-489A-B56A-97CEF4B87FC0}" type="presParOf" srcId="{4569D705-6D79-47CD-BE36-F0FD180CB2ED}" destId="{49DE6CE9-C43A-4FA1-8A22-13FE1A90A39E}" srcOrd="1" destOrd="0" presId="urn:microsoft.com/office/officeart/2005/8/layout/vList5"/>
    <dgm:cxn modelId="{ACDAD30E-5880-4DF7-923D-65185CAD9FFA}" type="presParOf" srcId="{72305EAC-EDA9-4A5A-8976-BAD8BFDAE231}" destId="{ABC70852-B949-42B2-9964-F103EA2B7600}" srcOrd="1" destOrd="0" presId="urn:microsoft.com/office/officeart/2005/8/layout/vList5"/>
    <dgm:cxn modelId="{12EF68BD-3ABC-40C0-9311-EE652D5E6C06}" type="presParOf" srcId="{72305EAC-EDA9-4A5A-8976-BAD8BFDAE231}" destId="{CE87C8E8-41FC-4550-A889-2E9D8921B613}" srcOrd="2" destOrd="0" presId="urn:microsoft.com/office/officeart/2005/8/layout/vList5"/>
    <dgm:cxn modelId="{69A17005-51C4-4C9C-8288-9F083CF10C01}" type="presParOf" srcId="{CE87C8E8-41FC-4550-A889-2E9D8921B613}" destId="{F4CCF8C7-050A-4BB4-9123-682C208A23C4}" srcOrd="0" destOrd="0" presId="urn:microsoft.com/office/officeart/2005/8/layout/vList5"/>
    <dgm:cxn modelId="{9161732F-0CD4-4F98-ADB5-D0BCE3D64D2F}" type="presParOf" srcId="{CE87C8E8-41FC-4550-A889-2E9D8921B613}" destId="{48382521-CC7A-4BC7-B596-2E2951DD0E41}" srcOrd="1" destOrd="0" presId="urn:microsoft.com/office/officeart/2005/8/layout/vList5"/>
    <dgm:cxn modelId="{4CD6E5E9-58E9-421E-AD5D-1FDF638DA89D}" type="presParOf" srcId="{72305EAC-EDA9-4A5A-8976-BAD8BFDAE231}" destId="{20274E47-CEFF-4CF4-BEC5-506C2987C615}" srcOrd="3" destOrd="0" presId="urn:microsoft.com/office/officeart/2005/8/layout/vList5"/>
    <dgm:cxn modelId="{367496A8-B479-433F-B37E-853087D0C4A7}" type="presParOf" srcId="{72305EAC-EDA9-4A5A-8976-BAD8BFDAE231}" destId="{85B2308D-9DF6-414A-9A43-19A9400785BA}" srcOrd="4" destOrd="0" presId="urn:microsoft.com/office/officeart/2005/8/layout/vList5"/>
    <dgm:cxn modelId="{2B3DCCCA-6462-41C8-98B2-D61A70019B79}" type="presParOf" srcId="{85B2308D-9DF6-414A-9A43-19A9400785BA}" destId="{17B378EC-9B55-4C4B-9722-23DC9F9ABE20}" srcOrd="0" destOrd="0" presId="urn:microsoft.com/office/officeart/2005/8/layout/vList5"/>
    <dgm:cxn modelId="{4BDD44A4-E102-47F1-B016-F659F08849EA}" type="presParOf" srcId="{85B2308D-9DF6-414A-9A43-19A9400785BA}" destId="{8C5DBD42-966F-43A0-BC4E-DE09433E675F}" srcOrd="1" destOrd="0" presId="urn:microsoft.com/office/officeart/2005/8/layout/vList5"/>
    <dgm:cxn modelId="{924D17BA-B8C3-4851-8D45-C65B65D03C4E}" type="presParOf" srcId="{72305EAC-EDA9-4A5A-8976-BAD8BFDAE231}" destId="{C17C3220-3DCC-4CA3-A2A9-09BE715C3331}" srcOrd="5" destOrd="0" presId="urn:microsoft.com/office/officeart/2005/8/layout/vList5"/>
    <dgm:cxn modelId="{84FB4AEF-A534-43D7-AE83-4AC54D066CF0}" type="presParOf" srcId="{72305EAC-EDA9-4A5A-8976-BAD8BFDAE231}" destId="{ADBFE36E-64BE-435E-A396-A4450C1BDF4C}" srcOrd="6" destOrd="0" presId="urn:microsoft.com/office/officeart/2005/8/layout/vList5"/>
    <dgm:cxn modelId="{BB56FDFB-A7B4-492D-8B17-9DEB5BE2662C}" type="presParOf" srcId="{ADBFE36E-64BE-435E-A396-A4450C1BDF4C}" destId="{18D48A5A-19BE-45E4-B3B7-2EDD7D951C84}" srcOrd="0" destOrd="0" presId="urn:microsoft.com/office/officeart/2005/8/layout/vList5"/>
    <dgm:cxn modelId="{CFFDECEC-04C8-4979-A19A-2A986D16120D}" type="presParOf" srcId="{ADBFE36E-64BE-435E-A396-A4450C1BDF4C}" destId="{B7C382E1-B430-4F14-B7E4-2E929C210AB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60E5C9-53F9-4EB3-9AA0-FE1A237E516F}">
      <dsp:nvSpPr>
        <dsp:cNvPr id="0" name=""/>
        <dsp:cNvSpPr/>
      </dsp:nvSpPr>
      <dsp:spPr>
        <a:xfrm>
          <a:off x="2727007" y="57824"/>
          <a:ext cx="2775585" cy="2775585"/>
        </a:xfrm>
        <a:prstGeom prst="ellipse">
          <a:avLst/>
        </a:prstGeom>
        <a:solidFill>
          <a:schemeClr val="accent2">
            <a:alpha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r>
            <a:rPr lang="en-US" sz="2600" kern="1200" dirty="0"/>
            <a:t>Confidentiality</a:t>
          </a:r>
        </a:p>
      </dsp:txBody>
      <dsp:txXfrm>
        <a:off x="3097085" y="543552"/>
        <a:ext cx="2035429" cy="1249013"/>
      </dsp:txXfrm>
    </dsp:sp>
    <dsp:sp modelId="{2C5BDDA1-DE0F-48E0-AFAA-0B92289B9D84}">
      <dsp:nvSpPr>
        <dsp:cNvPr id="0" name=""/>
        <dsp:cNvSpPr/>
      </dsp:nvSpPr>
      <dsp:spPr>
        <a:xfrm>
          <a:off x="3728531" y="1792565"/>
          <a:ext cx="2775585" cy="2775585"/>
        </a:xfrm>
        <a:prstGeom prst="ellipse">
          <a:avLst/>
        </a:prstGeom>
        <a:solidFill>
          <a:schemeClr val="accent3">
            <a:alpha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r>
            <a:rPr lang="en-US" sz="2600" kern="1200" dirty="0"/>
            <a:t>Integrity</a:t>
          </a:r>
        </a:p>
      </dsp:txBody>
      <dsp:txXfrm>
        <a:off x="4577397" y="2509591"/>
        <a:ext cx="1665351" cy="1526571"/>
      </dsp:txXfrm>
    </dsp:sp>
    <dsp:sp modelId="{DB034F15-2599-4336-B433-04600DD32F1E}">
      <dsp:nvSpPr>
        <dsp:cNvPr id="0" name=""/>
        <dsp:cNvSpPr/>
      </dsp:nvSpPr>
      <dsp:spPr>
        <a:xfrm>
          <a:off x="1725483" y="1792565"/>
          <a:ext cx="2775585" cy="2775585"/>
        </a:xfrm>
        <a:prstGeom prst="ellipse">
          <a:avLst/>
        </a:prstGeom>
        <a:solidFill>
          <a:schemeClr val="accent4">
            <a:alpha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r>
            <a:rPr lang="en-US" sz="2600" kern="1200" dirty="0"/>
            <a:t>Availability</a:t>
          </a:r>
        </a:p>
      </dsp:txBody>
      <dsp:txXfrm>
        <a:off x="1986851" y="2509591"/>
        <a:ext cx="1665351" cy="15265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0E83CA-A713-40A5-95A7-69FEF10EEF0B}">
      <dsp:nvSpPr>
        <dsp:cNvPr id="0" name=""/>
        <dsp:cNvSpPr/>
      </dsp:nvSpPr>
      <dsp:spPr>
        <a:xfrm rot="5400000">
          <a:off x="6634957" y="-3032393"/>
          <a:ext cx="763071" cy="7022592"/>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t>Someone read something they weren't supposed to</a:t>
          </a:r>
        </a:p>
      </dsp:txBody>
      <dsp:txXfrm rot="-5400000">
        <a:off x="3505197" y="134617"/>
        <a:ext cx="6985342" cy="688571"/>
      </dsp:txXfrm>
    </dsp:sp>
    <dsp:sp modelId="{88E6761E-3880-4E95-B144-BACB5A8FA0A3}">
      <dsp:nvSpPr>
        <dsp:cNvPr id="0" name=""/>
        <dsp:cNvSpPr/>
      </dsp:nvSpPr>
      <dsp:spPr>
        <a:xfrm>
          <a:off x="445010" y="1983"/>
          <a:ext cx="3060186" cy="95383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kern="1200" dirty="0"/>
            <a:t>Interception</a:t>
          </a:r>
        </a:p>
      </dsp:txBody>
      <dsp:txXfrm>
        <a:off x="491573" y="48546"/>
        <a:ext cx="2967060" cy="860713"/>
      </dsp:txXfrm>
    </dsp:sp>
    <dsp:sp modelId="{E18679D2-D326-4604-B8F4-1360A1570C93}">
      <dsp:nvSpPr>
        <dsp:cNvPr id="0" name=""/>
        <dsp:cNvSpPr/>
      </dsp:nvSpPr>
      <dsp:spPr>
        <a:xfrm rot="5400000">
          <a:off x="6634957" y="-2030861"/>
          <a:ext cx="763071" cy="7022592"/>
        </a:xfrm>
        <a:prstGeom prst="round2SameRect">
          <a:avLst/>
        </a:prstGeom>
        <a:solidFill>
          <a:schemeClr val="accent3">
            <a:tint val="40000"/>
            <a:alpha val="90000"/>
            <a:hueOff val="3572285"/>
            <a:satOff val="-4598"/>
            <a:lumOff val="-358"/>
            <a:alphaOff val="0"/>
          </a:schemeClr>
        </a:solidFill>
        <a:ln w="25400" cap="flat" cmpd="sng" algn="ctr">
          <a:solidFill>
            <a:schemeClr val="accent3">
              <a:tint val="40000"/>
              <a:alpha val="90000"/>
              <a:hueOff val="3572285"/>
              <a:satOff val="-4598"/>
              <a:lumOff val="-3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t>Something became unavailable or unusable</a:t>
          </a:r>
        </a:p>
      </dsp:txBody>
      <dsp:txXfrm rot="-5400000">
        <a:off x="3505197" y="1136149"/>
        <a:ext cx="6985342" cy="688571"/>
      </dsp:txXfrm>
    </dsp:sp>
    <dsp:sp modelId="{A4AB0F7A-686B-411F-B37C-200604064431}">
      <dsp:nvSpPr>
        <dsp:cNvPr id="0" name=""/>
        <dsp:cNvSpPr/>
      </dsp:nvSpPr>
      <dsp:spPr>
        <a:xfrm>
          <a:off x="445010" y="1003514"/>
          <a:ext cx="3060186" cy="953839"/>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kern="1200" dirty="0"/>
            <a:t>Interruption</a:t>
          </a:r>
        </a:p>
      </dsp:txBody>
      <dsp:txXfrm>
        <a:off x="491573" y="1050077"/>
        <a:ext cx="2967060" cy="860713"/>
      </dsp:txXfrm>
    </dsp:sp>
    <dsp:sp modelId="{B2ED0B30-2FCB-456B-8B52-70B0BBAF6FE5}">
      <dsp:nvSpPr>
        <dsp:cNvPr id="0" name=""/>
        <dsp:cNvSpPr/>
      </dsp:nvSpPr>
      <dsp:spPr>
        <a:xfrm rot="5400000">
          <a:off x="6634957" y="-1029330"/>
          <a:ext cx="763071" cy="7022592"/>
        </a:xfrm>
        <a:prstGeom prst="round2SameRect">
          <a:avLst/>
        </a:prstGeom>
        <a:solidFill>
          <a:schemeClr val="accent3">
            <a:tint val="40000"/>
            <a:alpha val="90000"/>
            <a:hueOff val="7144569"/>
            <a:satOff val="-9195"/>
            <a:lumOff val="-717"/>
            <a:alphaOff val="0"/>
          </a:schemeClr>
        </a:solidFill>
        <a:ln w="25400" cap="flat" cmpd="sng" algn="ctr">
          <a:solidFill>
            <a:schemeClr val="accent3">
              <a:tint val="40000"/>
              <a:alpha val="90000"/>
              <a:hueOff val="7144569"/>
              <a:satOff val="-9195"/>
              <a:lumOff val="-7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t>Someone changed something they weren't supposed to</a:t>
          </a:r>
        </a:p>
      </dsp:txBody>
      <dsp:txXfrm rot="-5400000">
        <a:off x="3505197" y="2137680"/>
        <a:ext cx="6985342" cy="688571"/>
      </dsp:txXfrm>
    </dsp:sp>
    <dsp:sp modelId="{90139980-BF51-469C-B2B8-3E7E135CB408}">
      <dsp:nvSpPr>
        <dsp:cNvPr id="0" name=""/>
        <dsp:cNvSpPr/>
      </dsp:nvSpPr>
      <dsp:spPr>
        <a:xfrm>
          <a:off x="445010" y="2005045"/>
          <a:ext cx="3060186" cy="953839"/>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kern="1200" dirty="0"/>
            <a:t>Modification</a:t>
          </a:r>
        </a:p>
      </dsp:txBody>
      <dsp:txXfrm>
        <a:off x="491573" y="2051608"/>
        <a:ext cx="2967060" cy="860713"/>
      </dsp:txXfrm>
    </dsp:sp>
    <dsp:sp modelId="{61027843-D9F7-405D-B694-87C8BA9FECC2}">
      <dsp:nvSpPr>
        <dsp:cNvPr id="0" name=""/>
        <dsp:cNvSpPr/>
      </dsp:nvSpPr>
      <dsp:spPr>
        <a:xfrm rot="5400000">
          <a:off x="6634957" y="-27798"/>
          <a:ext cx="763071" cy="7022592"/>
        </a:xfrm>
        <a:prstGeom prst="round2SameRect">
          <a:avLst/>
        </a:prstGeom>
        <a:solidFill>
          <a:schemeClr val="accent3">
            <a:tint val="40000"/>
            <a:alpha val="90000"/>
            <a:hueOff val="10716854"/>
            <a:satOff val="-13793"/>
            <a:lumOff val="-1075"/>
            <a:alphaOff val="0"/>
          </a:schemeClr>
        </a:solidFill>
        <a:ln w="25400" cap="flat" cmpd="sng" algn="ctr">
          <a:solidFill>
            <a:schemeClr val="accent3">
              <a:tint val="40000"/>
              <a:alpha val="90000"/>
              <a:hueOff val="10716854"/>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t>Someone created fake things</a:t>
          </a:r>
        </a:p>
      </dsp:txBody>
      <dsp:txXfrm rot="-5400000">
        <a:off x="3505197" y="3139212"/>
        <a:ext cx="6985342" cy="688571"/>
      </dsp:txXfrm>
    </dsp:sp>
    <dsp:sp modelId="{3BDB6FCD-DE52-4DA6-AAAB-C58A37004ACC}">
      <dsp:nvSpPr>
        <dsp:cNvPr id="0" name=""/>
        <dsp:cNvSpPr/>
      </dsp:nvSpPr>
      <dsp:spPr>
        <a:xfrm>
          <a:off x="445010" y="3006577"/>
          <a:ext cx="3060186" cy="953839"/>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kern="1200" dirty="0"/>
            <a:t>Fabrication</a:t>
          </a:r>
        </a:p>
      </dsp:txBody>
      <dsp:txXfrm>
        <a:off x="491573" y="3053140"/>
        <a:ext cx="2967060" cy="8607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8ADB5-9CAD-4F6A-8A57-60902878CB34}">
      <dsp:nvSpPr>
        <dsp:cNvPr id="0" name=""/>
        <dsp:cNvSpPr/>
      </dsp:nvSpPr>
      <dsp:spPr>
        <a:xfrm rot="5400000">
          <a:off x="7019484" y="-2957097"/>
          <a:ext cx="884039" cy="7022592"/>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a:t>Skills and tools to perform the attack</a:t>
          </a:r>
        </a:p>
      </dsp:txBody>
      <dsp:txXfrm rot="-5400000">
        <a:off x="3950208" y="155334"/>
        <a:ext cx="6979437" cy="797729"/>
      </dsp:txXfrm>
    </dsp:sp>
    <dsp:sp modelId="{C5C933D9-296F-46C8-AF99-402891F39F0F}">
      <dsp:nvSpPr>
        <dsp:cNvPr id="0" name=""/>
        <dsp:cNvSpPr/>
      </dsp:nvSpPr>
      <dsp:spPr>
        <a:xfrm>
          <a:off x="0" y="1674"/>
          <a:ext cx="3950208" cy="110504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marL="0" lvl="0" indent="0" algn="ctr" defTabSz="2178050">
            <a:lnSpc>
              <a:spcPct val="90000"/>
            </a:lnSpc>
            <a:spcBef>
              <a:spcPct val="0"/>
            </a:spcBef>
            <a:spcAft>
              <a:spcPct val="35000"/>
            </a:spcAft>
            <a:buNone/>
          </a:pPr>
          <a:r>
            <a:rPr lang="en-US" sz="4900" kern="1200" dirty="0"/>
            <a:t>Method</a:t>
          </a:r>
        </a:p>
      </dsp:txBody>
      <dsp:txXfrm>
        <a:off x="53944" y="55618"/>
        <a:ext cx="3842320" cy="997160"/>
      </dsp:txXfrm>
    </dsp:sp>
    <dsp:sp modelId="{F2A47858-D347-43BA-858F-F61F675EB43E}">
      <dsp:nvSpPr>
        <dsp:cNvPr id="0" name=""/>
        <dsp:cNvSpPr/>
      </dsp:nvSpPr>
      <dsp:spPr>
        <a:xfrm rot="5400000">
          <a:off x="7019484" y="-1796796"/>
          <a:ext cx="884039" cy="7022592"/>
        </a:xfrm>
        <a:prstGeom prst="round2SameRect">
          <a:avLst/>
        </a:prstGeom>
        <a:solidFill>
          <a:schemeClr val="accent2">
            <a:tint val="40000"/>
            <a:alpha val="90000"/>
            <a:hueOff val="2512910"/>
            <a:satOff val="-2189"/>
            <a:lumOff val="-3"/>
            <a:alphaOff val="0"/>
          </a:schemeClr>
        </a:solidFill>
        <a:ln w="25400" cap="flat" cmpd="sng" algn="ctr">
          <a:solidFill>
            <a:schemeClr val="accent2">
              <a:tint val="40000"/>
              <a:alpha val="90000"/>
              <a:hueOff val="2512910"/>
              <a:satOff val="-2189"/>
              <a:lumOff val="-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a:t>Time and access to accomplish the attack</a:t>
          </a:r>
        </a:p>
      </dsp:txBody>
      <dsp:txXfrm rot="-5400000">
        <a:off x="3950208" y="1315635"/>
        <a:ext cx="6979437" cy="797729"/>
      </dsp:txXfrm>
    </dsp:sp>
    <dsp:sp modelId="{ABBAF9A1-BDF8-4114-8189-4D0356B27A93}">
      <dsp:nvSpPr>
        <dsp:cNvPr id="0" name=""/>
        <dsp:cNvSpPr/>
      </dsp:nvSpPr>
      <dsp:spPr>
        <a:xfrm>
          <a:off x="0" y="1161975"/>
          <a:ext cx="3950208" cy="1105048"/>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marL="0" lvl="0" indent="0" algn="ctr" defTabSz="2178050">
            <a:lnSpc>
              <a:spcPct val="90000"/>
            </a:lnSpc>
            <a:spcBef>
              <a:spcPct val="0"/>
            </a:spcBef>
            <a:spcAft>
              <a:spcPct val="35000"/>
            </a:spcAft>
            <a:buNone/>
          </a:pPr>
          <a:r>
            <a:rPr lang="en-US" sz="4900" kern="1200" dirty="0"/>
            <a:t>Opportunity</a:t>
          </a:r>
        </a:p>
      </dsp:txBody>
      <dsp:txXfrm>
        <a:off x="53944" y="1215919"/>
        <a:ext cx="3842320" cy="997160"/>
      </dsp:txXfrm>
    </dsp:sp>
    <dsp:sp modelId="{88A8A419-B9F9-4BD0-B586-DFC3AF4A8D34}">
      <dsp:nvSpPr>
        <dsp:cNvPr id="0" name=""/>
        <dsp:cNvSpPr/>
      </dsp:nvSpPr>
      <dsp:spPr>
        <a:xfrm rot="5400000">
          <a:off x="7019484" y="-636494"/>
          <a:ext cx="884039" cy="7022592"/>
        </a:xfrm>
        <a:prstGeom prst="round2SameRect">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a:t>A reason to perform the attack</a:t>
          </a:r>
        </a:p>
      </dsp:txBody>
      <dsp:txXfrm rot="-5400000">
        <a:off x="3950208" y="2475937"/>
        <a:ext cx="6979437" cy="797729"/>
      </dsp:txXfrm>
    </dsp:sp>
    <dsp:sp modelId="{0D54AF3C-001D-4084-8979-E187951B6A84}">
      <dsp:nvSpPr>
        <dsp:cNvPr id="0" name=""/>
        <dsp:cNvSpPr/>
      </dsp:nvSpPr>
      <dsp:spPr>
        <a:xfrm>
          <a:off x="0" y="2322276"/>
          <a:ext cx="3950208" cy="1105048"/>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marL="0" lvl="0" indent="0" algn="ctr" defTabSz="2178050">
            <a:lnSpc>
              <a:spcPct val="90000"/>
            </a:lnSpc>
            <a:spcBef>
              <a:spcPct val="0"/>
            </a:spcBef>
            <a:spcAft>
              <a:spcPct val="35000"/>
            </a:spcAft>
            <a:buNone/>
          </a:pPr>
          <a:r>
            <a:rPr lang="en-US" sz="4900" kern="1200" dirty="0"/>
            <a:t>Motive</a:t>
          </a:r>
        </a:p>
      </dsp:txBody>
      <dsp:txXfrm>
        <a:off x="53944" y="2376220"/>
        <a:ext cx="3842320" cy="9971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153150-D582-4939-973C-0207827A9D21}">
      <dsp:nvSpPr>
        <dsp:cNvPr id="0" name=""/>
        <dsp:cNvSpPr/>
      </dsp:nvSpPr>
      <dsp:spPr>
        <a:xfrm>
          <a:off x="3729343" y="786011"/>
          <a:ext cx="606454" cy="91440"/>
        </a:xfrm>
        <a:custGeom>
          <a:avLst/>
          <a:gdLst/>
          <a:ahLst/>
          <a:cxnLst/>
          <a:rect l="0" t="0" r="0" b="0"/>
          <a:pathLst>
            <a:path>
              <a:moveTo>
                <a:pt x="0" y="45720"/>
              </a:moveTo>
              <a:lnTo>
                <a:pt x="606454" y="45720"/>
              </a:lnTo>
            </a:path>
          </a:pathLst>
        </a:custGeom>
        <a:noFill/>
        <a:ln w="9525"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4016644" y="828545"/>
        <a:ext cx="31852" cy="6370"/>
      </dsp:txXfrm>
    </dsp:sp>
    <dsp:sp modelId="{ACA11062-1017-4852-A1CE-436C903F3D56}">
      <dsp:nvSpPr>
        <dsp:cNvPr id="0" name=""/>
        <dsp:cNvSpPr/>
      </dsp:nvSpPr>
      <dsp:spPr>
        <a:xfrm>
          <a:off x="961340" y="790"/>
          <a:ext cx="2769803" cy="1661881"/>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l" defTabSz="889000">
            <a:lnSpc>
              <a:spcPct val="90000"/>
            </a:lnSpc>
            <a:spcBef>
              <a:spcPct val="0"/>
            </a:spcBef>
            <a:spcAft>
              <a:spcPct val="35000"/>
            </a:spcAft>
            <a:buNone/>
          </a:pPr>
          <a:r>
            <a:rPr lang="en-US" sz="2000" b="1" kern="1200" dirty="0"/>
            <a:t>Prevent</a:t>
          </a:r>
          <a:endParaRPr lang="en-US" sz="2000" kern="1200" dirty="0"/>
        </a:p>
        <a:p>
          <a:pPr marL="171450" lvl="1" indent="-171450" algn="l" defTabSz="800100">
            <a:lnSpc>
              <a:spcPct val="90000"/>
            </a:lnSpc>
            <a:spcBef>
              <a:spcPct val="0"/>
            </a:spcBef>
            <a:spcAft>
              <a:spcPct val="15000"/>
            </a:spcAft>
            <a:buChar char="•"/>
          </a:pPr>
          <a:r>
            <a:rPr lang="en-US" sz="1800" kern="1200" dirty="0"/>
            <a:t>Remove the vulnerability from the system</a:t>
          </a:r>
        </a:p>
      </dsp:txBody>
      <dsp:txXfrm>
        <a:off x="961340" y="790"/>
        <a:ext cx="2769803" cy="1661881"/>
      </dsp:txXfrm>
    </dsp:sp>
    <dsp:sp modelId="{3E5A00DD-CB75-451C-843E-2A88BDFBF4E0}">
      <dsp:nvSpPr>
        <dsp:cNvPr id="0" name=""/>
        <dsp:cNvSpPr/>
      </dsp:nvSpPr>
      <dsp:spPr>
        <a:xfrm>
          <a:off x="7136201" y="786011"/>
          <a:ext cx="606454" cy="91440"/>
        </a:xfrm>
        <a:custGeom>
          <a:avLst/>
          <a:gdLst/>
          <a:ahLst/>
          <a:cxnLst/>
          <a:rect l="0" t="0" r="0" b="0"/>
          <a:pathLst>
            <a:path>
              <a:moveTo>
                <a:pt x="0" y="45720"/>
              </a:moveTo>
              <a:lnTo>
                <a:pt x="606454" y="45720"/>
              </a:lnTo>
            </a:path>
          </a:pathLst>
        </a:custGeom>
        <a:noFill/>
        <a:ln w="9525" cap="flat" cmpd="sng" algn="ctr">
          <a:solidFill>
            <a:schemeClr val="accent3">
              <a:hueOff val="2812566"/>
              <a:satOff val="-4220"/>
              <a:lumOff val="-68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7423502" y="828545"/>
        <a:ext cx="31852" cy="6370"/>
      </dsp:txXfrm>
    </dsp:sp>
    <dsp:sp modelId="{6A59CA7C-F02F-4AB6-9CF2-8D42B1E9260C}">
      <dsp:nvSpPr>
        <dsp:cNvPr id="0" name=""/>
        <dsp:cNvSpPr/>
      </dsp:nvSpPr>
      <dsp:spPr>
        <a:xfrm>
          <a:off x="4368198" y="790"/>
          <a:ext cx="2769803" cy="1661881"/>
        </a:xfrm>
        <a:prstGeom prst="rect">
          <a:avLst/>
        </a:prstGeom>
        <a:solidFill>
          <a:schemeClr val="accent3">
            <a:hueOff val="2250053"/>
            <a:satOff val="-337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l" defTabSz="889000">
            <a:lnSpc>
              <a:spcPct val="90000"/>
            </a:lnSpc>
            <a:spcBef>
              <a:spcPct val="0"/>
            </a:spcBef>
            <a:spcAft>
              <a:spcPct val="35000"/>
            </a:spcAft>
            <a:buNone/>
          </a:pPr>
          <a:r>
            <a:rPr lang="en-US" sz="2000" b="1" kern="1200" dirty="0"/>
            <a:t>Deter</a:t>
          </a:r>
        </a:p>
        <a:p>
          <a:pPr marL="171450" lvl="1" indent="-171450" algn="l" defTabSz="800100">
            <a:lnSpc>
              <a:spcPct val="90000"/>
            </a:lnSpc>
            <a:spcBef>
              <a:spcPct val="0"/>
            </a:spcBef>
            <a:spcAft>
              <a:spcPct val="15000"/>
            </a:spcAft>
            <a:buChar char="•"/>
          </a:pPr>
          <a:r>
            <a:rPr lang="en-US" sz="1800" kern="1200" dirty="0"/>
            <a:t>Make the attack harder to execute</a:t>
          </a:r>
        </a:p>
      </dsp:txBody>
      <dsp:txXfrm>
        <a:off x="4368198" y="790"/>
        <a:ext cx="2769803" cy="1661881"/>
      </dsp:txXfrm>
    </dsp:sp>
    <dsp:sp modelId="{F4E8C065-D89C-4D9A-8165-30CC2598EAE6}">
      <dsp:nvSpPr>
        <dsp:cNvPr id="0" name=""/>
        <dsp:cNvSpPr/>
      </dsp:nvSpPr>
      <dsp:spPr>
        <a:xfrm>
          <a:off x="2346242" y="1660872"/>
          <a:ext cx="6813715" cy="606454"/>
        </a:xfrm>
        <a:custGeom>
          <a:avLst/>
          <a:gdLst/>
          <a:ahLst/>
          <a:cxnLst/>
          <a:rect l="0" t="0" r="0" b="0"/>
          <a:pathLst>
            <a:path>
              <a:moveTo>
                <a:pt x="6813715" y="0"/>
              </a:moveTo>
              <a:lnTo>
                <a:pt x="6813715" y="320327"/>
              </a:lnTo>
              <a:lnTo>
                <a:pt x="0" y="320327"/>
              </a:lnTo>
              <a:lnTo>
                <a:pt x="0" y="606454"/>
              </a:lnTo>
            </a:path>
          </a:pathLst>
        </a:custGeom>
        <a:noFill/>
        <a:ln w="9525" cap="flat" cmpd="sng" algn="ctr">
          <a:solidFill>
            <a:schemeClr val="accent3">
              <a:hueOff val="5625132"/>
              <a:satOff val="-8440"/>
              <a:lumOff val="-1373"/>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5582014" y="1960914"/>
        <a:ext cx="342171" cy="6370"/>
      </dsp:txXfrm>
    </dsp:sp>
    <dsp:sp modelId="{41FA9063-A7C1-4416-93C4-1994CC29F849}">
      <dsp:nvSpPr>
        <dsp:cNvPr id="0" name=""/>
        <dsp:cNvSpPr/>
      </dsp:nvSpPr>
      <dsp:spPr>
        <a:xfrm>
          <a:off x="7775056" y="790"/>
          <a:ext cx="2769803" cy="1661881"/>
        </a:xfrm>
        <a:prstGeom prst="rect">
          <a:avLst/>
        </a:prstGeom>
        <a:solidFill>
          <a:schemeClr val="accent3">
            <a:hueOff val="4500106"/>
            <a:satOff val="-6752"/>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l" defTabSz="889000">
            <a:lnSpc>
              <a:spcPct val="90000"/>
            </a:lnSpc>
            <a:spcBef>
              <a:spcPct val="0"/>
            </a:spcBef>
            <a:spcAft>
              <a:spcPct val="35000"/>
            </a:spcAft>
            <a:buNone/>
          </a:pPr>
          <a:r>
            <a:rPr lang="en-US" sz="2000" b="1" kern="1200" dirty="0"/>
            <a:t>Deflect</a:t>
          </a:r>
        </a:p>
        <a:p>
          <a:pPr marL="171450" lvl="1" indent="-171450" algn="l" defTabSz="800100">
            <a:lnSpc>
              <a:spcPct val="90000"/>
            </a:lnSpc>
            <a:spcBef>
              <a:spcPct val="0"/>
            </a:spcBef>
            <a:spcAft>
              <a:spcPct val="15000"/>
            </a:spcAft>
            <a:buChar char="•"/>
          </a:pPr>
          <a:r>
            <a:rPr lang="en-US" sz="1800" kern="1200" dirty="0"/>
            <a:t>Make another target more attractive (perhaps a decoy)</a:t>
          </a:r>
        </a:p>
      </dsp:txBody>
      <dsp:txXfrm>
        <a:off x="7775056" y="790"/>
        <a:ext cx="2769803" cy="1661881"/>
      </dsp:txXfrm>
    </dsp:sp>
    <dsp:sp modelId="{4E0523F1-A404-4DC6-A790-973089AF4591}">
      <dsp:nvSpPr>
        <dsp:cNvPr id="0" name=""/>
        <dsp:cNvSpPr/>
      </dsp:nvSpPr>
      <dsp:spPr>
        <a:xfrm>
          <a:off x="3729343" y="3084947"/>
          <a:ext cx="606454" cy="91440"/>
        </a:xfrm>
        <a:custGeom>
          <a:avLst/>
          <a:gdLst/>
          <a:ahLst/>
          <a:cxnLst/>
          <a:rect l="0" t="0" r="0" b="0"/>
          <a:pathLst>
            <a:path>
              <a:moveTo>
                <a:pt x="0" y="45720"/>
              </a:moveTo>
              <a:lnTo>
                <a:pt x="606454" y="45720"/>
              </a:lnTo>
            </a:path>
          </a:pathLst>
        </a:custGeom>
        <a:noFill/>
        <a:ln w="9525" cap="flat" cmpd="sng" algn="ctr">
          <a:solidFill>
            <a:schemeClr val="accent3">
              <a:hueOff val="8437698"/>
              <a:satOff val="-12660"/>
              <a:lumOff val="-205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4016644" y="3127482"/>
        <a:ext cx="31852" cy="6370"/>
      </dsp:txXfrm>
    </dsp:sp>
    <dsp:sp modelId="{3738EFD8-3615-45AF-B33B-8B151AE7D744}">
      <dsp:nvSpPr>
        <dsp:cNvPr id="0" name=""/>
        <dsp:cNvSpPr/>
      </dsp:nvSpPr>
      <dsp:spPr>
        <a:xfrm>
          <a:off x="961340" y="2299726"/>
          <a:ext cx="2769803" cy="1661881"/>
        </a:xfrm>
        <a:prstGeom prst="rect">
          <a:avLst/>
        </a:prstGeom>
        <a:solidFill>
          <a:schemeClr val="accent3">
            <a:hueOff val="6750158"/>
            <a:satOff val="-10128"/>
            <a:lumOff val="-164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l" defTabSz="889000">
            <a:lnSpc>
              <a:spcPct val="90000"/>
            </a:lnSpc>
            <a:spcBef>
              <a:spcPct val="0"/>
            </a:spcBef>
            <a:spcAft>
              <a:spcPct val="35000"/>
            </a:spcAft>
            <a:buNone/>
          </a:pPr>
          <a:r>
            <a:rPr lang="en-US" sz="2000" b="1" kern="1200" dirty="0"/>
            <a:t>Mitigate</a:t>
          </a:r>
        </a:p>
        <a:p>
          <a:pPr marL="171450" lvl="1" indent="-171450" algn="l" defTabSz="800100">
            <a:lnSpc>
              <a:spcPct val="90000"/>
            </a:lnSpc>
            <a:spcBef>
              <a:spcPct val="0"/>
            </a:spcBef>
            <a:spcAft>
              <a:spcPct val="15000"/>
            </a:spcAft>
            <a:buChar char="•"/>
          </a:pPr>
          <a:r>
            <a:rPr lang="en-US" sz="1800" kern="1200" dirty="0"/>
            <a:t>Make the effect of the attack less severe</a:t>
          </a:r>
        </a:p>
      </dsp:txBody>
      <dsp:txXfrm>
        <a:off x="961340" y="2299726"/>
        <a:ext cx="2769803" cy="1661881"/>
      </dsp:txXfrm>
    </dsp:sp>
    <dsp:sp modelId="{FD1A431A-1C54-48F1-B44C-0A784CBEC90B}">
      <dsp:nvSpPr>
        <dsp:cNvPr id="0" name=""/>
        <dsp:cNvSpPr/>
      </dsp:nvSpPr>
      <dsp:spPr>
        <a:xfrm>
          <a:off x="7136201" y="3084947"/>
          <a:ext cx="606454" cy="91440"/>
        </a:xfrm>
        <a:custGeom>
          <a:avLst/>
          <a:gdLst/>
          <a:ahLst/>
          <a:cxnLst/>
          <a:rect l="0" t="0" r="0" b="0"/>
          <a:pathLst>
            <a:path>
              <a:moveTo>
                <a:pt x="0" y="45720"/>
              </a:moveTo>
              <a:lnTo>
                <a:pt x="606454" y="45720"/>
              </a:lnTo>
            </a:path>
          </a:pathLst>
        </a:custGeom>
        <a:noFill/>
        <a:ln w="9525" cap="flat" cmpd="sng" algn="ctr">
          <a:solidFill>
            <a:schemeClr val="accent3">
              <a:hueOff val="11250264"/>
              <a:satOff val="-16880"/>
              <a:lumOff val="-2745"/>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423502" y="3127482"/>
        <a:ext cx="31852" cy="6370"/>
      </dsp:txXfrm>
    </dsp:sp>
    <dsp:sp modelId="{D25A31A0-AE46-4B6C-91D0-8CB3FD61EF3E}">
      <dsp:nvSpPr>
        <dsp:cNvPr id="0" name=""/>
        <dsp:cNvSpPr/>
      </dsp:nvSpPr>
      <dsp:spPr>
        <a:xfrm>
          <a:off x="4368198" y="2299726"/>
          <a:ext cx="2769803" cy="1661881"/>
        </a:xfrm>
        <a:prstGeom prst="rect">
          <a:avLst/>
        </a:prstGeom>
        <a:solidFill>
          <a:schemeClr val="accent3">
            <a:hueOff val="9000211"/>
            <a:satOff val="-13504"/>
            <a:lumOff val="-219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l" defTabSz="889000">
            <a:lnSpc>
              <a:spcPct val="90000"/>
            </a:lnSpc>
            <a:spcBef>
              <a:spcPct val="0"/>
            </a:spcBef>
            <a:spcAft>
              <a:spcPct val="35000"/>
            </a:spcAft>
            <a:buNone/>
          </a:pPr>
          <a:r>
            <a:rPr lang="en-US" sz="2000" b="1" kern="1200" dirty="0"/>
            <a:t>Detect</a:t>
          </a:r>
        </a:p>
        <a:p>
          <a:pPr marL="171450" lvl="1" indent="-171450" algn="l" defTabSz="800100">
            <a:lnSpc>
              <a:spcPct val="90000"/>
            </a:lnSpc>
            <a:spcBef>
              <a:spcPct val="0"/>
            </a:spcBef>
            <a:spcAft>
              <a:spcPct val="15000"/>
            </a:spcAft>
            <a:buChar char="•"/>
          </a:pPr>
          <a:r>
            <a:rPr lang="en-US" sz="1800" kern="1200" dirty="0"/>
            <a:t>Discover that the attack happened, immediately or later</a:t>
          </a:r>
        </a:p>
      </dsp:txBody>
      <dsp:txXfrm>
        <a:off x="4368198" y="2299726"/>
        <a:ext cx="2769803" cy="1661881"/>
      </dsp:txXfrm>
    </dsp:sp>
    <dsp:sp modelId="{1D047486-AB4F-4DCE-B478-ABAAD9EE162F}">
      <dsp:nvSpPr>
        <dsp:cNvPr id="0" name=""/>
        <dsp:cNvSpPr/>
      </dsp:nvSpPr>
      <dsp:spPr>
        <a:xfrm>
          <a:off x="7775056" y="2299726"/>
          <a:ext cx="2769803" cy="1661881"/>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l" defTabSz="889000">
            <a:lnSpc>
              <a:spcPct val="90000"/>
            </a:lnSpc>
            <a:spcBef>
              <a:spcPct val="0"/>
            </a:spcBef>
            <a:spcAft>
              <a:spcPct val="35000"/>
            </a:spcAft>
            <a:buNone/>
          </a:pPr>
          <a:r>
            <a:rPr lang="en-US" sz="2000" b="1" kern="1200" dirty="0"/>
            <a:t>Recover</a:t>
          </a:r>
        </a:p>
        <a:p>
          <a:pPr marL="171450" lvl="1" indent="-171450" algn="l" defTabSz="800100">
            <a:lnSpc>
              <a:spcPct val="90000"/>
            </a:lnSpc>
            <a:spcBef>
              <a:spcPct val="0"/>
            </a:spcBef>
            <a:spcAft>
              <a:spcPct val="15000"/>
            </a:spcAft>
            <a:buChar char="•"/>
          </a:pPr>
          <a:r>
            <a:rPr lang="en-US" sz="1800" kern="1200" dirty="0"/>
            <a:t>Recover from the effects of the attack</a:t>
          </a:r>
        </a:p>
      </dsp:txBody>
      <dsp:txXfrm>
        <a:off x="7775056" y="2299726"/>
        <a:ext cx="2769803" cy="16618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E6CE9-C43A-4FA1-8A22-13FE1A90A39E}">
      <dsp:nvSpPr>
        <dsp:cNvPr id="0" name=""/>
        <dsp:cNvSpPr/>
      </dsp:nvSpPr>
      <dsp:spPr>
        <a:xfrm rot="5400000">
          <a:off x="6803386" y="-2686155"/>
          <a:ext cx="1316235" cy="7022592"/>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Given a digest, should be hard to find a message that would produce it</a:t>
          </a:r>
        </a:p>
        <a:p>
          <a:pPr marL="228600" lvl="1" indent="-228600" algn="l" defTabSz="1066800">
            <a:lnSpc>
              <a:spcPct val="90000"/>
            </a:lnSpc>
            <a:spcBef>
              <a:spcPct val="0"/>
            </a:spcBef>
            <a:spcAft>
              <a:spcPct val="15000"/>
            </a:spcAft>
            <a:buChar char="•"/>
          </a:pPr>
          <a:r>
            <a:rPr lang="en-US" sz="2400" kern="1200" dirty="0"/>
            <a:t>One-way property</a:t>
          </a:r>
        </a:p>
      </dsp:txBody>
      <dsp:txXfrm rot="-5400000">
        <a:off x="3950208" y="231276"/>
        <a:ext cx="6958339" cy="1187729"/>
      </dsp:txXfrm>
    </dsp:sp>
    <dsp:sp modelId="{6E60EE09-B35D-4142-BDB2-2CF7A6911A2D}">
      <dsp:nvSpPr>
        <dsp:cNvPr id="0" name=""/>
        <dsp:cNvSpPr/>
      </dsp:nvSpPr>
      <dsp:spPr>
        <a:xfrm>
          <a:off x="0" y="2492"/>
          <a:ext cx="3950208" cy="1645294"/>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kern="1200" dirty="0" err="1"/>
            <a:t>Preimage</a:t>
          </a:r>
          <a:r>
            <a:rPr lang="en-US" sz="3700" kern="1200" dirty="0"/>
            <a:t> Resistance</a:t>
          </a:r>
        </a:p>
      </dsp:txBody>
      <dsp:txXfrm>
        <a:off x="80317" y="82809"/>
        <a:ext cx="3789574" cy="1484660"/>
      </dsp:txXfrm>
    </dsp:sp>
    <dsp:sp modelId="{8C5DBD42-966F-43A0-BC4E-DE09433E675F}">
      <dsp:nvSpPr>
        <dsp:cNvPr id="0" name=""/>
        <dsp:cNvSpPr/>
      </dsp:nvSpPr>
      <dsp:spPr>
        <a:xfrm rot="5400000">
          <a:off x="6803386" y="-958596"/>
          <a:ext cx="1316235" cy="7022592"/>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Given a message m, it should be hard to find a different message that has the same digest</a:t>
          </a:r>
        </a:p>
      </dsp:txBody>
      <dsp:txXfrm rot="-5400000">
        <a:off x="3950208" y="1958835"/>
        <a:ext cx="6958339" cy="1187729"/>
      </dsp:txXfrm>
    </dsp:sp>
    <dsp:sp modelId="{17B378EC-9B55-4C4B-9722-23DC9F9ABE20}">
      <dsp:nvSpPr>
        <dsp:cNvPr id="0" name=""/>
        <dsp:cNvSpPr/>
      </dsp:nvSpPr>
      <dsp:spPr>
        <a:xfrm>
          <a:off x="0" y="1730052"/>
          <a:ext cx="3950208" cy="1645294"/>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kern="1200" dirty="0"/>
            <a:t>Second </a:t>
          </a:r>
          <a:r>
            <a:rPr lang="en-US" sz="3700" kern="1200" dirty="0" err="1"/>
            <a:t>Preimage</a:t>
          </a:r>
          <a:r>
            <a:rPr lang="en-US" sz="3700" kern="1200" dirty="0"/>
            <a:t> Resistance</a:t>
          </a:r>
        </a:p>
      </dsp:txBody>
      <dsp:txXfrm>
        <a:off x="80317" y="1810369"/>
        <a:ext cx="3789574" cy="1484660"/>
      </dsp:txXfrm>
    </dsp:sp>
    <dsp:sp modelId="{B7C382E1-B430-4F14-B7E4-2E929C210AB8}">
      <dsp:nvSpPr>
        <dsp:cNvPr id="0" name=""/>
        <dsp:cNvSpPr/>
      </dsp:nvSpPr>
      <dsp:spPr>
        <a:xfrm rot="5400000">
          <a:off x="6803386" y="768963"/>
          <a:ext cx="1316235" cy="7022592"/>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Should be hard to find any two messages that hash to the same digest (collision)</a:t>
          </a:r>
        </a:p>
      </dsp:txBody>
      <dsp:txXfrm rot="-5400000">
        <a:off x="3950208" y="3686395"/>
        <a:ext cx="6958339" cy="1187729"/>
      </dsp:txXfrm>
    </dsp:sp>
    <dsp:sp modelId="{18D48A5A-19BE-45E4-B3B7-2EDD7D951C84}">
      <dsp:nvSpPr>
        <dsp:cNvPr id="0" name=""/>
        <dsp:cNvSpPr/>
      </dsp:nvSpPr>
      <dsp:spPr>
        <a:xfrm>
          <a:off x="0" y="3457612"/>
          <a:ext cx="3950208" cy="1645294"/>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kern="1200" dirty="0"/>
            <a:t>Collision Resistance</a:t>
          </a:r>
        </a:p>
      </dsp:txBody>
      <dsp:txXfrm>
        <a:off x="80317" y="3537929"/>
        <a:ext cx="3789574" cy="14846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E6CE9-C43A-4FA1-8A22-13FE1A90A39E}">
      <dsp:nvSpPr>
        <dsp:cNvPr id="0" name=""/>
        <dsp:cNvSpPr/>
      </dsp:nvSpPr>
      <dsp:spPr>
        <a:xfrm rot="5400000">
          <a:off x="6370711" y="-3431471"/>
          <a:ext cx="939165" cy="8041780"/>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A small change in input should correspond to a large change in output</a:t>
          </a:r>
        </a:p>
      </dsp:txBody>
      <dsp:txXfrm rot="-5400000">
        <a:off x="2819404" y="165682"/>
        <a:ext cx="7995934" cy="847473"/>
      </dsp:txXfrm>
    </dsp:sp>
    <dsp:sp modelId="{6E60EE09-B35D-4142-BDB2-2CF7A6911A2D}">
      <dsp:nvSpPr>
        <dsp:cNvPr id="0" name=""/>
        <dsp:cNvSpPr/>
      </dsp:nvSpPr>
      <dsp:spPr>
        <a:xfrm>
          <a:off x="111615" y="2440"/>
          <a:ext cx="2707788" cy="1173956"/>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dirty="0"/>
            <a:t>Avalanching</a:t>
          </a:r>
        </a:p>
      </dsp:txBody>
      <dsp:txXfrm>
        <a:off x="168923" y="59748"/>
        <a:ext cx="2593172" cy="1059340"/>
      </dsp:txXfrm>
    </dsp:sp>
    <dsp:sp modelId="{48382521-CC7A-4BC7-B596-2E2951DD0E41}">
      <dsp:nvSpPr>
        <dsp:cNvPr id="0" name=""/>
        <dsp:cNvSpPr/>
      </dsp:nvSpPr>
      <dsp:spPr>
        <a:xfrm rot="5400000">
          <a:off x="6370711" y="-2198817"/>
          <a:ext cx="939165" cy="8041780"/>
        </a:xfrm>
        <a:prstGeom prst="round2SameRect">
          <a:avLst/>
        </a:prstGeom>
        <a:solidFill>
          <a:schemeClr val="accent3">
            <a:tint val="40000"/>
            <a:alpha val="90000"/>
            <a:hueOff val="3572285"/>
            <a:satOff val="-4598"/>
            <a:lumOff val="-358"/>
            <a:alphaOff val="0"/>
          </a:schemeClr>
        </a:solidFill>
        <a:ln w="9525" cap="flat" cmpd="sng" algn="ctr">
          <a:solidFill>
            <a:schemeClr val="accent3">
              <a:tint val="40000"/>
              <a:alpha val="90000"/>
              <a:hueOff val="3572285"/>
              <a:satOff val="-4598"/>
              <a:lumOff val="-35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Hash function should work on a block of data of any size</a:t>
          </a:r>
        </a:p>
      </dsp:txBody>
      <dsp:txXfrm rot="-5400000">
        <a:off x="2819404" y="1398336"/>
        <a:ext cx="7995934" cy="847473"/>
      </dsp:txXfrm>
    </dsp:sp>
    <dsp:sp modelId="{F4CCF8C7-050A-4BB4-9123-682C208A23C4}">
      <dsp:nvSpPr>
        <dsp:cNvPr id="0" name=""/>
        <dsp:cNvSpPr/>
      </dsp:nvSpPr>
      <dsp:spPr>
        <a:xfrm>
          <a:off x="111615" y="1235094"/>
          <a:ext cx="2707788" cy="1173956"/>
        </a:xfrm>
        <a:prstGeom prst="roundRect">
          <a:avLst/>
        </a:prstGeom>
        <a:gradFill rotWithShape="0">
          <a:gsLst>
            <a:gs pos="0">
              <a:schemeClr val="accent3">
                <a:hueOff val="3750088"/>
                <a:satOff val="-5627"/>
                <a:lumOff val="-915"/>
                <a:alphaOff val="0"/>
                <a:shade val="51000"/>
                <a:satMod val="130000"/>
              </a:schemeClr>
            </a:gs>
            <a:gs pos="80000">
              <a:schemeClr val="accent3">
                <a:hueOff val="3750088"/>
                <a:satOff val="-5627"/>
                <a:lumOff val="-915"/>
                <a:alphaOff val="0"/>
                <a:shade val="93000"/>
                <a:satMod val="130000"/>
              </a:schemeClr>
            </a:gs>
            <a:gs pos="100000">
              <a:schemeClr val="accent3">
                <a:hueOff val="3750088"/>
                <a:satOff val="-5627"/>
                <a:lumOff val="-91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dirty="0"/>
            <a:t>Applicability</a:t>
          </a:r>
        </a:p>
      </dsp:txBody>
      <dsp:txXfrm>
        <a:off x="168923" y="1292402"/>
        <a:ext cx="2593172" cy="1059340"/>
      </dsp:txXfrm>
    </dsp:sp>
    <dsp:sp modelId="{8C5DBD42-966F-43A0-BC4E-DE09433E675F}">
      <dsp:nvSpPr>
        <dsp:cNvPr id="0" name=""/>
        <dsp:cNvSpPr/>
      </dsp:nvSpPr>
      <dsp:spPr>
        <a:xfrm rot="5400000">
          <a:off x="6370711" y="-966163"/>
          <a:ext cx="939165" cy="8041780"/>
        </a:xfrm>
        <a:prstGeom prst="round2SameRect">
          <a:avLst/>
        </a:prstGeom>
        <a:solidFill>
          <a:schemeClr val="accent3">
            <a:tint val="40000"/>
            <a:alpha val="90000"/>
            <a:hueOff val="7144569"/>
            <a:satOff val="-9195"/>
            <a:lumOff val="-717"/>
            <a:alphaOff val="0"/>
          </a:schemeClr>
        </a:solidFill>
        <a:ln w="9525" cap="flat" cmpd="sng" algn="ctr">
          <a:solidFill>
            <a:schemeClr val="accent3">
              <a:tint val="40000"/>
              <a:alpha val="90000"/>
              <a:hueOff val="7144569"/>
              <a:satOff val="-9195"/>
              <a:lumOff val="-71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Output should be a fixed length </a:t>
          </a:r>
        </a:p>
      </dsp:txBody>
      <dsp:txXfrm rot="-5400000">
        <a:off x="2819404" y="2630990"/>
        <a:ext cx="7995934" cy="847473"/>
      </dsp:txXfrm>
    </dsp:sp>
    <dsp:sp modelId="{17B378EC-9B55-4C4B-9722-23DC9F9ABE20}">
      <dsp:nvSpPr>
        <dsp:cNvPr id="0" name=""/>
        <dsp:cNvSpPr/>
      </dsp:nvSpPr>
      <dsp:spPr>
        <a:xfrm>
          <a:off x="111615" y="2467748"/>
          <a:ext cx="2707788" cy="1173956"/>
        </a:xfrm>
        <a:prstGeom prst="roundRect">
          <a:avLst/>
        </a:prstGeom>
        <a:gradFill rotWithShape="0">
          <a:gsLst>
            <a:gs pos="0">
              <a:schemeClr val="accent3">
                <a:hueOff val="7500176"/>
                <a:satOff val="-11253"/>
                <a:lumOff val="-1830"/>
                <a:alphaOff val="0"/>
                <a:shade val="51000"/>
                <a:satMod val="130000"/>
              </a:schemeClr>
            </a:gs>
            <a:gs pos="80000">
              <a:schemeClr val="accent3">
                <a:hueOff val="7500176"/>
                <a:satOff val="-11253"/>
                <a:lumOff val="-1830"/>
                <a:alphaOff val="0"/>
                <a:shade val="93000"/>
                <a:satMod val="130000"/>
              </a:schemeClr>
            </a:gs>
            <a:gs pos="100000">
              <a:schemeClr val="accent3">
                <a:hueOff val="7500176"/>
                <a:satOff val="-11253"/>
                <a:lumOff val="-183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a:t>Uniformity</a:t>
          </a:r>
          <a:endParaRPr lang="en-US" sz="3300" kern="1200" dirty="0"/>
        </a:p>
      </dsp:txBody>
      <dsp:txXfrm>
        <a:off x="168923" y="2525056"/>
        <a:ext cx="2593172" cy="1059340"/>
      </dsp:txXfrm>
    </dsp:sp>
    <dsp:sp modelId="{B7C382E1-B430-4F14-B7E4-2E929C210AB8}">
      <dsp:nvSpPr>
        <dsp:cNvPr id="0" name=""/>
        <dsp:cNvSpPr/>
      </dsp:nvSpPr>
      <dsp:spPr>
        <a:xfrm rot="5400000">
          <a:off x="6370711" y="266490"/>
          <a:ext cx="939165" cy="8041780"/>
        </a:xfrm>
        <a:prstGeom prst="round2SameRect">
          <a:avLst/>
        </a:prstGeom>
        <a:solidFill>
          <a:schemeClr val="accent3">
            <a:tint val="40000"/>
            <a:alpha val="90000"/>
            <a:hueOff val="10716854"/>
            <a:satOff val="-13793"/>
            <a:lumOff val="-1075"/>
            <a:alphaOff val="0"/>
          </a:schemeClr>
        </a:solidFill>
        <a:ln w="9525" cap="flat" cmpd="sng" algn="ctr">
          <a:solidFill>
            <a:schemeClr val="accent3">
              <a:tint val="40000"/>
              <a:alpha val="90000"/>
              <a:hueOff val="10716854"/>
              <a:satOff val="-13793"/>
              <a:lumOff val="-107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It should be fast to compute a digest in software and hardware</a:t>
          </a:r>
        </a:p>
        <a:p>
          <a:pPr marL="228600" lvl="1" indent="-228600" algn="l" defTabSz="1022350">
            <a:lnSpc>
              <a:spcPct val="90000"/>
            </a:lnSpc>
            <a:spcBef>
              <a:spcPct val="0"/>
            </a:spcBef>
            <a:spcAft>
              <a:spcPct val="15000"/>
            </a:spcAft>
            <a:buChar char="•"/>
          </a:pPr>
          <a:r>
            <a:rPr lang="en-US" sz="2300" kern="1200" dirty="0"/>
            <a:t>No longer than retrieval from secondary storage</a:t>
          </a:r>
        </a:p>
      </dsp:txBody>
      <dsp:txXfrm rot="-5400000">
        <a:off x="2819404" y="3863643"/>
        <a:ext cx="7995934" cy="847473"/>
      </dsp:txXfrm>
    </dsp:sp>
    <dsp:sp modelId="{18D48A5A-19BE-45E4-B3B7-2EDD7D951C84}">
      <dsp:nvSpPr>
        <dsp:cNvPr id="0" name=""/>
        <dsp:cNvSpPr/>
      </dsp:nvSpPr>
      <dsp:spPr>
        <a:xfrm>
          <a:off x="111615" y="3700402"/>
          <a:ext cx="2707788" cy="1173956"/>
        </a:xfrm>
        <a:prstGeom prst="roundRect">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dirty="0"/>
            <a:t>Speed</a:t>
          </a:r>
        </a:p>
      </dsp:txBody>
      <dsp:txXfrm>
        <a:off x="168923" y="3757710"/>
        <a:ext cx="2593172" cy="105934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7FE8EF-7E1D-4CC2-BD9F-B1936C0AC818}" type="datetimeFigureOut">
              <a:rPr lang="en-US" smtClean="0"/>
              <a:pPr/>
              <a:t>9/19/2025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068796-915B-4F4F-972A-93A5DBC2787E}" type="slidenum">
              <a:rPr lang="en-US" smtClean="0"/>
              <a:pPr/>
              <a:t>‹#›</a:t>
            </a:fld>
            <a:endParaRPr lang="en-US"/>
          </a:p>
        </p:txBody>
      </p:sp>
    </p:spTree>
    <p:extLst>
      <p:ext uri="{BB962C8B-B14F-4D97-AF65-F5344CB8AC3E}">
        <p14:creationId xmlns:p14="http://schemas.microsoft.com/office/powerpoint/2010/main" val="3544866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8A57E976-8075-4937-B12C-3CC32E54B430}"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9/19/2025</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A57E976-8075-4937-B12C-3CC32E54B430}"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57E976-8075-4937-B12C-3CC32E54B430}"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57E976-8075-4937-B12C-3CC32E54B430}" type="datetimeFigureOut">
              <a:rPr lang="en-US" smtClean="0"/>
              <a:pPr/>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A57E976-8075-4937-B12C-3CC32E54B430}" type="datetimeFigureOut">
              <a:rPr lang="en-US" smtClean="0"/>
              <a:pPr/>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7E976-8075-4937-B12C-3CC32E54B430}" type="datetimeFigureOut">
              <a:rPr lang="en-US" smtClean="0"/>
              <a:pPr/>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A57E976-8075-4937-B12C-3CC32E54B430}"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8A57E976-8075-4937-B12C-3CC32E54B430}" type="datetimeFigureOut">
              <a:rPr lang="en-US" smtClean="0"/>
              <a:pPr/>
              <a:t>9/19/2025</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DF7B3FC0-58E1-4035-BA6F-4BC11C5567A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A57E976-8075-4937-B12C-3CC32E54B430}" type="datetimeFigureOut">
              <a:rPr lang="en-US" smtClean="0"/>
              <a:pPr/>
              <a:t>9/19/2025</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F7B3FC0-58E1-4035-BA6F-4BC11C5567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COMP 4290</a:t>
            </a:r>
            <a:endParaRPr lang="en-US" dirty="0"/>
          </a:p>
        </p:txBody>
      </p:sp>
      <p:sp>
        <p:nvSpPr>
          <p:cNvPr id="3" name="Subtitle 2"/>
          <p:cNvSpPr>
            <a:spLocks noGrp="1"/>
          </p:cNvSpPr>
          <p:nvPr>
            <p:ph type="subTitle" idx="1"/>
          </p:nvPr>
        </p:nvSpPr>
        <p:spPr/>
        <p:txBody>
          <a:bodyPr/>
          <a:lstStyle/>
          <a:p>
            <a:r>
              <a:rPr lang="en-US" dirty="0"/>
              <a:t>Week 5 - Friday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Practical issues</a:t>
            </a:r>
          </a:p>
        </p:txBody>
      </p:sp>
      <p:sp>
        <p:nvSpPr>
          <p:cNvPr id="3" name="Content Placeholder 2"/>
          <p:cNvSpPr>
            <a:spLocks noGrp="1"/>
          </p:cNvSpPr>
          <p:nvPr>
            <p:ph idx="1"/>
          </p:nvPr>
        </p:nvSpPr>
        <p:spPr/>
        <p:txBody>
          <a:bodyPr/>
          <a:lstStyle/>
          <a:p>
            <a:r>
              <a:rPr lang="en-US" dirty="0"/>
              <a:t>Real hashes are usually longer</a:t>
            </a:r>
          </a:p>
          <a:p>
            <a:r>
              <a:rPr lang="en-US" dirty="0"/>
              <a:t>Salt makes things a bit more complex</a:t>
            </a:r>
          </a:p>
          <a:p>
            <a:r>
              <a:rPr lang="en-US" dirty="0"/>
              <a:t>Most people use weak passwords</a:t>
            </a:r>
          </a:p>
          <a:p>
            <a:r>
              <a:rPr lang="en-US" dirty="0"/>
              <a:t>It's easier to guess them</a:t>
            </a:r>
          </a:p>
          <a:p>
            <a:r>
              <a:rPr lang="en-US" dirty="0"/>
              <a:t>Social engineering</a:t>
            </a:r>
          </a:p>
          <a:p>
            <a:pPr lvl="1"/>
            <a:r>
              <a:rPr lang="en-US" dirty="0"/>
              <a:t>Shoulder surfing</a:t>
            </a:r>
          </a:p>
          <a:p>
            <a:pPr lvl="1"/>
            <a:r>
              <a:rPr lang="en-US" dirty="0"/>
              <a:t>Finding the Post-It with their password</a:t>
            </a:r>
          </a:p>
          <a:p>
            <a:r>
              <a:rPr lang="en-US" dirty="0"/>
              <a:t>Still, the mathematical possibilities are interesting …</a:t>
            </a:r>
          </a:p>
        </p:txBody>
      </p:sp>
    </p:spTree>
    <p:extLst>
      <p:ext uri="{BB962C8B-B14F-4D97-AF65-F5344CB8AC3E}">
        <p14:creationId xmlns:p14="http://schemas.microsoft.com/office/powerpoint/2010/main" val="2482252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Application: Digital Signature Attacks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80400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Signing hashes</a:t>
            </a:r>
          </a:p>
        </p:txBody>
      </p:sp>
      <p:sp>
        <p:nvSpPr>
          <p:cNvPr id="3" name="Content Placeholder 2"/>
          <p:cNvSpPr>
            <a:spLocks noGrp="1"/>
          </p:cNvSpPr>
          <p:nvPr>
            <p:ph idx="1"/>
          </p:nvPr>
        </p:nvSpPr>
        <p:spPr/>
        <p:txBody>
          <a:bodyPr/>
          <a:lstStyle/>
          <a:p>
            <a:r>
              <a:rPr lang="en-US" dirty="0"/>
              <a:t>Sometimes a document needs to be digitally signed </a:t>
            </a:r>
          </a:p>
          <a:p>
            <a:pPr lvl="1"/>
            <a:r>
              <a:rPr lang="en-US" dirty="0"/>
              <a:t>Contracts</a:t>
            </a:r>
          </a:p>
          <a:p>
            <a:pPr lvl="1"/>
            <a:r>
              <a:rPr lang="en-US" dirty="0"/>
              <a:t>Commitment schemes</a:t>
            </a:r>
          </a:p>
          <a:p>
            <a:r>
              <a:rPr lang="en-US" dirty="0"/>
              <a:t>Hashes are often signed so that there's less data to sign and transmit</a:t>
            </a:r>
          </a:p>
          <a:p>
            <a:pPr lvl="1"/>
            <a:r>
              <a:rPr lang="en-US" dirty="0"/>
              <a:t>Signatures usually use public key crypto like RSA</a:t>
            </a:r>
          </a:p>
          <a:p>
            <a:r>
              <a:rPr lang="en-US" dirty="0"/>
              <a:t>But, if the length of the hash is not very long, we can employ the Birthday Paradox</a:t>
            </a:r>
          </a:p>
          <a:p>
            <a:endParaRPr lang="en-US" dirty="0"/>
          </a:p>
          <a:p>
            <a:pPr lvl="1"/>
            <a:endParaRPr lang="en-US" dirty="0"/>
          </a:p>
        </p:txBody>
      </p:sp>
    </p:spTree>
    <p:extLst>
      <p:ext uri="{BB962C8B-B14F-4D97-AF65-F5344CB8AC3E}">
        <p14:creationId xmlns:p14="http://schemas.microsoft.com/office/powerpoint/2010/main" val="1542897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Signing scheme example</a:t>
            </a:r>
          </a:p>
        </p:txBody>
      </p:sp>
      <p:sp>
        <p:nvSpPr>
          <p:cNvPr id="3" name="Content Placeholder 2"/>
          <p:cNvSpPr>
            <a:spLocks noGrp="1"/>
          </p:cNvSpPr>
          <p:nvPr>
            <p:ph idx="1"/>
          </p:nvPr>
        </p:nvSpPr>
        <p:spPr/>
        <p:txBody>
          <a:bodyPr>
            <a:normAutofit fontScale="85000" lnSpcReduction="20000"/>
          </a:bodyPr>
          <a:lstStyle/>
          <a:p>
            <a:r>
              <a:rPr lang="en-US" dirty="0"/>
              <a:t>Digital signature schemes typically employ public key cryptography</a:t>
            </a:r>
          </a:p>
          <a:p>
            <a:r>
              <a:rPr lang="en-US" dirty="0"/>
              <a:t>We need the one way property so that we can verify that it works without being able to break it</a:t>
            </a:r>
          </a:p>
          <a:p>
            <a:r>
              <a:rPr lang="en-US" b="1" dirty="0"/>
              <a:t>Full Domain Hash</a:t>
            </a:r>
            <a:r>
              <a:rPr lang="en-US" dirty="0"/>
              <a:t> uses RSA to do this:</a:t>
            </a:r>
          </a:p>
          <a:p>
            <a:pPr lvl="1"/>
            <a:r>
              <a:rPr lang="en-US" dirty="0"/>
              <a:t>Given message </a:t>
            </a:r>
            <a:r>
              <a:rPr lang="en-US" b="1" i="1" dirty="0"/>
              <a:t>M</a:t>
            </a:r>
            <a:r>
              <a:rPr lang="en-US" dirty="0"/>
              <a:t>, we find </a:t>
            </a:r>
            <a:r>
              <a:rPr lang="en-US" b="1" i="1" dirty="0"/>
              <a:t>H</a:t>
            </a:r>
            <a:r>
              <a:rPr lang="en-US" dirty="0"/>
              <a:t>(</a:t>
            </a:r>
            <a:r>
              <a:rPr lang="en-US" b="1" i="1" dirty="0"/>
              <a:t>M</a:t>
            </a:r>
            <a:r>
              <a:rPr lang="en-US" dirty="0"/>
              <a:t>), then raise </a:t>
            </a:r>
            <a:r>
              <a:rPr lang="en-US" b="1" i="1" dirty="0"/>
              <a:t>H</a:t>
            </a:r>
            <a:r>
              <a:rPr lang="en-US" dirty="0"/>
              <a:t>(</a:t>
            </a:r>
            <a:r>
              <a:rPr lang="en-US" b="1" i="1" dirty="0"/>
              <a:t>M</a:t>
            </a:r>
            <a:r>
              <a:rPr lang="en-US" dirty="0"/>
              <a:t>) to the secret decryption exponent to find signature </a:t>
            </a:r>
            <a:r>
              <a:rPr lang="en-US" b="1" i="1" dirty="0"/>
              <a:t>S</a:t>
            </a:r>
          </a:p>
          <a:p>
            <a:pPr lvl="1"/>
            <a:r>
              <a:rPr lang="en-US" b="1" i="1" dirty="0"/>
              <a:t>S</a:t>
            </a:r>
            <a:r>
              <a:rPr lang="en-US" dirty="0"/>
              <a:t> = </a:t>
            </a:r>
            <a:r>
              <a:rPr lang="en-US" b="1" i="1" dirty="0"/>
              <a:t>H</a:t>
            </a:r>
            <a:r>
              <a:rPr lang="en-US" dirty="0"/>
              <a:t>(</a:t>
            </a:r>
            <a:r>
              <a:rPr lang="en-US" b="1" i="1" dirty="0"/>
              <a:t>M</a:t>
            </a:r>
            <a:r>
              <a:rPr lang="en-US" dirty="0"/>
              <a:t>)</a:t>
            </a:r>
            <a:r>
              <a:rPr lang="en-US" b="1" i="1" baseline="30000" dirty="0"/>
              <a:t>d</a:t>
            </a:r>
            <a:r>
              <a:rPr lang="en-US" dirty="0"/>
              <a:t> mod </a:t>
            </a:r>
            <a:r>
              <a:rPr lang="en-US" b="1" i="1" dirty="0"/>
              <a:t>n</a:t>
            </a:r>
          </a:p>
          <a:p>
            <a:pPr lvl="1"/>
            <a:r>
              <a:rPr lang="en-US" dirty="0"/>
              <a:t>To verify the signature, take the signature and raise it to the publicly known encryption exponent </a:t>
            </a:r>
            <a:r>
              <a:rPr lang="en-US" b="1" i="1" dirty="0"/>
              <a:t>e</a:t>
            </a:r>
            <a:r>
              <a:rPr lang="en-US" dirty="0"/>
              <a:t> and compare that to the hash of the message</a:t>
            </a:r>
          </a:p>
          <a:p>
            <a:r>
              <a:rPr lang="en-US" dirty="0"/>
              <a:t>If </a:t>
            </a:r>
            <a:r>
              <a:rPr lang="en-US" b="1" i="1" dirty="0"/>
              <a:t>S</a:t>
            </a:r>
            <a:r>
              <a:rPr lang="en-US" b="1" i="1" baseline="30000" dirty="0"/>
              <a:t>e</a:t>
            </a:r>
            <a:r>
              <a:rPr lang="en-US" dirty="0"/>
              <a:t> mod </a:t>
            </a:r>
            <a:r>
              <a:rPr lang="en-US" b="1" i="1" dirty="0"/>
              <a:t>n</a:t>
            </a:r>
            <a:r>
              <a:rPr lang="en-US" dirty="0"/>
              <a:t> = </a:t>
            </a:r>
            <a:r>
              <a:rPr lang="en-US" b="1" i="1" dirty="0"/>
              <a:t>H</a:t>
            </a:r>
            <a:r>
              <a:rPr lang="en-US" dirty="0"/>
              <a:t>(</a:t>
            </a:r>
            <a:r>
              <a:rPr lang="en-US" b="1" i="1" dirty="0"/>
              <a:t>M</a:t>
            </a:r>
            <a:r>
              <a:rPr lang="en-US" dirty="0"/>
              <a:t>), we feel reasonably sure of two things:</a:t>
            </a:r>
          </a:p>
          <a:p>
            <a:pPr lvl="1"/>
            <a:r>
              <a:rPr lang="en-US" b="1" i="1" dirty="0"/>
              <a:t>S</a:t>
            </a:r>
            <a:r>
              <a:rPr lang="en-US" dirty="0"/>
              <a:t> is a signature for a </a:t>
            </a:r>
            <a:r>
              <a:rPr lang="en-US" b="1" i="1" dirty="0"/>
              <a:t>M</a:t>
            </a:r>
            <a:r>
              <a:rPr lang="en-US" dirty="0"/>
              <a:t> (</a:t>
            </a:r>
            <a:r>
              <a:rPr lang="en-US" b="1" i="1" dirty="0"/>
              <a:t>M</a:t>
            </a:r>
            <a:r>
              <a:rPr lang="en-US" dirty="0"/>
              <a:t> has not been changed)</a:t>
            </a:r>
          </a:p>
          <a:p>
            <a:pPr lvl="1"/>
            <a:r>
              <a:rPr lang="en-US" dirty="0"/>
              <a:t>Only someone who knows the private key for </a:t>
            </a:r>
            <a:r>
              <a:rPr lang="en-US" b="1" i="1" dirty="0"/>
              <a:t>n</a:t>
            </a:r>
            <a:r>
              <a:rPr lang="en-US" dirty="0"/>
              <a:t> could have signed it</a:t>
            </a:r>
          </a:p>
          <a:p>
            <a:r>
              <a:rPr lang="en-US" dirty="0"/>
              <a:t>Why does it use the hash of the message instead of the message?</a:t>
            </a:r>
          </a:p>
        </p:txBody>
      </p:sp>
    </p:spTree>
    <p:extLst>
      <p:ext uri="{BB962C8B-B14F-4D97-AF65-F5344CB8AC3E}">
        <p14:creationId xmlns:p14="http://schemas.microsoft.com/office/powerpoint/2010/main" val="3786722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Same rules, different game</a:t>
            </a:r>
          </a:p>
        </p:txBody>
      </p:sp>
      <p:sp>
        <p:nvSpPr>
          <p:cNvPr id="3" name="Content Placeholder 2"/>
          <p:cNvSpPr>
            <a:spLocks noGrp="1"/>
          </p:cNvSpPr>
          <p:nvPr>
            <p:ph idx="1"/>
          </p:nvPr>
        </p:nvSpPr>
        <p:spPr/>
        <p:txBody>
          <a:bodyPr>
            <a:normAutofit/>
          </a:bodyPr>
          <a:lstStyle/>
          <a:p>
            <a:r>
              <a:rPr lang="en-US" dirty="0"/>
              <a:t>Erica wants to buy a house from Carmen (and cheat her)</a:t>
            </a:r>
          </a:p>
          <a:p>
            <a:r>
              <a:rPr lang="en-US" dirty="0"/>
              <a:t>Let's say that they are going to electronically sign a 64-bit hash of the contract</a:t>
            </a:r>
          </a:p>
          <a:p>
            <a:r>
              <a:rPr lang="en-US" dirty="0"/>
              <a:t>Erica creates 2</a:t>
            </a:r>
            <a:r>
              <a:rPr lang="en-US" baseline="30000" dirty="0"/>
              <a:t>32</a:t>
            </a:r>
            <a:r>
              <a:rPr lang="en-US" dirty="0"/>
              <a:t> variations on a contract that Carmen will agree to</a:t>
            </a:r>
          </a:p>
          <a:p>
            <a:r>
              <a:rPr lang="en-US" dirty="0"/>
              <a:t>Erica creates 2</a:t>
            </a:r>
            <a:r>
              <a:rPr lang="en-US" baseline="30000" dirty="0"/>
              <a:t>32</a:t>
            </a:r>
            <a:r>
              <a:rPr lang="en-US" dirty="0"/>
              <a:t> variations on a contract which is highly advantageous to Erica</a:t>
            </a:r>
          </a:p>
          <a:p>
            <a:r>
              <a:rPr lang="en-US" dirty="0"/>
              <a:t>Sound ridiculous?</a:t>
            </a:r>
            <a:endParaRPr lang="en-US" baseline="30000" dirty="0"/>
          </a:p>
          <a:p>
            <a:endParaRPr lang="en-US" dirty="0"/>
          </a:p>
        </p:txBody>
      </p:sp>
    </p:spTree>
    <p:extLst>
      <p:ext uri="{BB962C8B-B14F-4D97-AF65-F5344CB8AC3E}">
        <p14:creationId xmlns:p14="http://schemas.microsoft.com/office/powerpoint/2010/main" val="13294470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2</a:t>
            </a:r>
            <a:r>
              <a:rPr lang="en-US" baseline="30000" dirty="0"/>
              <a:t>16</a:t>
            </a:r>
            <a:r>
              <a:rPr lang="en-US" dirty="0"/>
              <a:t> contracts without trying</a:t>
            </a:r>
          </a:p>
        </p:txBody>
      </p:sp>
      <p:sp>
        <p:nvSpPr>
          <p:cNvPr id="29699" name="Content Placeholder 2"/>
          <p:cNvSpPr>
            <a:spLocks noGrp="1"/>
          </p:cNvSpPr>
          <p:nvPr>
            <p:ph idx="1"/>
          </p:nvPr>
        </p:nvSpPr>
        <p:spPr/>
        <p:txBody>
          <a:bodyPr>
            <a:normAutofit/>
          </a:bodyPr>
          <a:lstStyle/>
          <a:p>
            <a:pPr>
              <a:buFont typeface="Wingdings 2" pitchFamily="18" charset="2"/>
              <a:buNone/>
            </a:pPr>
            <a:r>
              <a:rPr lang="en-US" dirty="0"/>
              <a:t>I, Erica, </a:t>
            </a:r>
            <a:r>
              <a:rPr lang="en-US" b="1" dirty="0"/>
              <a:t>{hereby, through this document}</a:t>
            </a:r>
            <a:r>
              <a:rPr lang="en-US" dirty="0"/>
              <a:t>, </a:t>
            </a:r>
            <a:r>
              <a:rPr lang="en-US" b="1" dirty="0"/>
              <a:t>{agree, consent}</a:t>
            </a:r>
            <a:r>
              <a:rPr lang="en-US" dirty="0"/>
              <a:t> to </a:t>
            </a:r>
            <a:r>
              <a:rPr lang="en-US" b="1" dirty="0"/>
              <a:t>{purchase, buy}</a:t>
            </a:r>
            <a:r>
              <a:rPr lang="en-US" dirty="0"/>
              <a:t> the </a:t>
            </a:r>
            <a:r>
              <a:rPr lang="en-US" b="1" dirty="0"/>
              <a:t>{property, estate}</a:t>
            </a:r>
            <a:r>
              <a:rPr lang="en-US" dirty="0"/>
              <a:t> </a:t>
            </a:r>
            <a:r>
              <a:rPr lang="en-US" b="1" dirty="0"/>
              <a:t>{located, which can be found}</a:t>
            </a:r>
            <a:r>
              <a:rPr lang="en-US" dirty="0"/>
              <a:t> at 742 Evergreen Terrace.</a:t>
            </a:r>
          </a:p>
          <a:p>
            <a:pPr>
              <a:buFont typeface="Wingdings 2" pitchFamily="18" charset="2"/>
              <a:buNone/>
            </a:pPr>
            <a:r>
              <a:rPr lang="en-US" dirty="0"/>
              <a:t>A </a:t>
            </a:r>
            <a:r>
              <a:rPr lang="en-US" b="1" dirty="0"/>
              <a:t>{fair, equitable}</a:t>
            </a:r>
            <a:r>
              <a:rPr lang="en-US" dirty="0"/>
              <a:t> </a:t>
            </a:r>
            <a:r>
              <a:rPr lang="en-US" b="1" dirty="0"/>
              <a:t>{sale, asking}</a:t>
            </a:r>
            <a:r>
              <a:rPr lang="en-US" dirty="0"/>
              <a:t> price for this </a:t>
            </a:r>
            <a:r>
              <a:rPr lang="en-US" b="1" dirty="0"/>
              <a:t>{property, estate}</a:t>
            </a:r>
            <a:r>
              <a:rPr lang="en-US" dirty="0"/>
              <a:t> is the </a:t>
            </a:r>
            <a:r>
              <a:rPr lang="en-US" b="1" dirty="0"/>
              <a:t>{sum, amount}</a:t>
            </a:r>
            <a:r>
              <a:rPr lang="en-US" dirty="0"/>
              <a:t> of $500,000.  This </a:t>
            </a:r>
            <a:r>
              <a:rPr lang="en-US" b="1" dirty="0"/>
              <a:t>{document, contract}</a:t>
            </a:r>
            <a:r>
              <a:rPr lang="en-US" dirty="0"/>
              <a:t> states that this </a:t>
            </a:r>
            <a:r>
              <a:rPr lang="en-US" b="1" dirty="0"/>
              <a:t>{sum, amount}</a:t>
            </a:r>
            <a:r>
              <a:rPr lang="en-US" dirty="0"/>
              <a:t> is </a:t>
            </a:r>
            <a:r>
              <a:rPr lang="en-US" b="1" dirty="0"/>
              <a:t>{to be paid, payable}</a:t>
            </a:r>
            <a:r>
              <a:rPr lang="en-US" dirty="0"/>
              <a:t> on September 19, 2025 by Erica to Carmen in </a:t>
            </a:r>
            <a:r>
              <a:rPr lang="en-US" b="1" dirty="0"/>
              <a:t>{exchange, return}</a:t>
            </a:r>
            <a:r>
              <a:rPr lang="en-US" dirty="0"/>
              <a:t> for </a:t>
            </a:r>
            <a:r>
              <a:rPr lang="en-US" b="1" dirty="0"/>
              <a:t>{ownership, possession}</a:t>
            </a:r>
            <a:r>
              <a:rPr lang="en-US" dirty="0"/>
              <a:t> of the </a:t>
            </a:r>
            <a:r>
              <a:rPr lang="en-US" b="1" dirty="0"/>
              <a:t>{aforementioned, aforesaid} {property, estate}</a:t>
            </a:r>
            <a:r>
              <a:rPr lang="en-US" dirty="0"/>
              <a:t>.</a:t>
            </a:r>
          </a:p>
        </p:txBody>
      </p:sp>
    </p:spTree>
    <p:extLst>
      <p:ext uri="{BB962C8B-B14F-4D97-AF65-F5344CB8AC3E}">
        <p14:creationId xmlns:p14="http://schemas.microsoft.com/office/powerpoint/2010/main" val="386831629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Erica 1, Carmen 0</a:t>
            </a:r>
          </a:p>
        </p:txBody>
      </p:sp>
      <p:sp>
        <p:nvSpPr>
          <p:cNvPr id="3" name="Content Placeholder 2"/>
          <p:cNvSpPr>
            <a:spLocks noGrp="1"/>
          </p:cNvSpPr>
          <p:nvPr>
            <p:ph idx="1"/>
          </p:nvPr>
        </p:nvSpPr>
        <p:spPr/>
        <p:txBody>
          <a:bodyPr/>
          <a:lstStyle/>
          <a:p>
            <a:r>
              <a:rPr lang="en-US" dirty="0"/>
              <a:t>Having generated the good and bad contracts, Erica can find a good and bad pair with matching hashes with high probability</a:t>
            </a:r>
          </a:p>
          <a:p>
            <a:r>
              <a:rPr lang="en-US" dirty="0"/>
              <a:t>Erica sends the good one to Carmen to sign</a:t>
            </a:r>
          </a:p>
          <a:p>
            <a:r>
              <a:rPr lang="en-US" dirty="0"/>
              <a:t>Erica keeps the bad one, brings it to court when Carmen says that Erica didn't pay the right amount</a:t>
            </a:r>
          </a:p>
        </p:txBody>
      </p:sp>
    </p:spTree>
    <p:extLst>
      <p:ext uri="{BB962C8B-B14F-4D97-AF65-F5344CB8AC3E}">
        <p14:creationId xmlns:p14="http://schemas.microsoft.com/office/powerpoint/2010/main" val="42739332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lesson?</a:t>
            </a:r>
          </a:p>
        </p:txBody>
      </p:sp>
      <p:sp>
        <p:nvSpPr>
          <p:cNvPr id="3" name="Content Placeholder 2"/>
          <p:cNvSpPr>
            <a:spLocks noGrp="1"/>
          </p:cNvSpPr>
          <p:nvPr>
            <p:ph idx="1"/>
          </p:nvPr>
        </p:nvSpPr>
        <p:spPr/>
        <p:txBody>
          <a:bodyPr/>
          <a:lstStyle/>
          <a:p>
            <a:r>
              <a:rPr lang="en-US" dirty="0"/>
              <a:t>Use hash functions with a long digest</a:t>
            </a:r>
          </a:p>
          <a:p>
            <a:r>
              <a:rPr lang="en-US" dirty="0"/>
              <a:t>A hash function with an </a:t>
            </a:r>
            <a:r>
              <a:rPr lang="en-US" i="1" dirty="0"/>
              <a:t>m</a:t>
            </a:r>
            <a:r>
              <a:rPr lang="en-US" dirty="0"/>
              <a:t>-bit digest can produce about 2</a:t>
            </a:r>
            <a:r>
              <a:rPr lang="en-US" i="1" baseline="30000" dirty="0"/>
              <a:t>m </a:t>
            </a:r>
            <a:r>
              <a:rPr lang="en-US" dirty="0"/>
              <a:t>different hashes</a:t>
            </a:r>
            <a:endParaRPr lang="en-US" i="1" dirty="0"/>
          </a:p>
          <a:p>
            <a:r>
              <a:rPr lang="en-US" dirty="0"/>
              <a:t>But some attacks only need around 2</a:t>
            </a:r>
            <a:r>
              <a:rPr lang="en-US" i="1" baseline="30000" dirty="0"/>
              <a:t>m</a:t>
            </a:r>
            <a:r>
              <a:rPr lang="en-US" baseline="30000" dirty="0"/>
              <a:t>/2 </a:t>
            </a:r>
            <a:r>
              <a:rPr lang="en-US" dirty="0"/>
              <a:t>different messages to find a collision</a:t>
            </a:r>
          </a:p>
          <a:p>
            <a:r>
              <a:rPr lang="en-US" dirty="0"/>
              <a:t>Don't do real estate deals with Erica</a:t>
            </a:r>
          </a:p>
        </p:txBody>
      </p:sp>
    </p:spTree>
    <p:extLst>
      <p:ext uri="{BB962C8B-B14F-4D97-AF65-F5344CB8AC3E}">
        <p14:creationId xmlns:p14="http://schemas.microsoft.com/office/powerpoint/2010/main" val="35555067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Week 1 Review</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09915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The basics of computer security</a:t>
            </a:r>
          </a:p>
        </p:txBody>
      </p:sp>
      <p:graphicFrame>
        <p:nvGraphicFramePr>
          <p:cNvPr id="14" name="Content Placeholder 13"/>
          <p:cNvGraphicFramePr>
            <a:graphicFrameLocks noGrp="1"/>
          </p:cNvGraphicFramePr>
          <p:nvPr>
            <p:ph idx="1"/>
            <p:extLst/>
          </p:nvPr>
        </p:nvGraphicFramePr>
        <p:xfrm>
          <a:off x="1981200" y="1774826"/>
          <a:ext cx="8229600" cy="4625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5666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time</a:t>
            </a:r>
          </a:p>
        </p:txBody>
      </p:sp>
      <p:sp>
        <p:nvSpPr>
          <p:cNvPr id="3" name="Content Placeholder 2"/>
          <p:cNvSpPr>
            <a:spLocks noGrp="1"/>
          </p:cNvSpPr>
          <p:nvPr>
            <p:ph idx="1"/>
          </p:nvPr>
        </p:nvSpPr>
        <p:spPr/>
        <p:txBody>
          <a:bodyPr>
            <a:normAutofit/>
          </a:bodyPr>
          <a:lstStyle/>
          <a:p>
            <a:r>
              <a:rPr lang="en-US" dirty="0"/>
              <a:t>What did we talk about last time?</a:t>
            </a:r>
          </a:p>
          <a:p>
            <a:r>
              <a:rPr lang="en-US" dirty="0"/>
              <a:t>Hash functions</a:t>
            </a:r>
          </a:p>
          <a:p>
            <a:r>
              <a:rPr lang="en-US" dirty="0"/>
              <a:t>Birthday paradox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Confidentiality</a:t>
            </a:r>
          </a:p>
        </p:txBody>
      </p:sp>
      <p:sp>
        <p:nvSpPr>
          <p:cNvPr id="3" name="Content Placeholder 2"/>
          <p:cNvSpPr>
            <a:spLocks noGrp="1"/>
          </p:cNvSpPr>
          <p:nvPr>
            <p:ph idx="1"/>
          </p:nvPr>
        </p:nvSpPr>
        <p:spPr/>
        <p:txBody>
          <a:bodyPr>
            <a:normAutofit/>
          </a:bodyPr>
          <a:lstStyle/>
          <a:p>
            <a:r>
              <a:rPr lang="en-US" dirty="0"/>
              <a:t>You don’t want other people to be able to read your stuff</a:t>
            </a:r>
          </a:p>
          <a:p>
            <a:pPr lvl="1"/>
            <a:r>
              <a:rPr lang="en-US" dirty="0"/>
              <a:t>Some of your stuff, anyway</a:t>
            </a:r>
          </a:p>
          <a:p>
            <a:r>
              <a:rPr lang="en-US" dirty="0"/>
              <a:t>Cryptography, the art of encoding information so that it is only readable by those knowing a secret (key or password), is a principle tool used here</a:t>
            </a:r>
          </a:p>
          <a:p>
            <a:r>
              <a:rPr lang="en-US" dirty="0"/>
              <a:t>Confidentiality is also called </a:t>
            </a:r>
            <a:r>
              <a:rPr lang="en-US" b="1" dirty="0"/>
              <a:t>secrecy</a:t>
            </a:r>
            <a:r>
              <a:rPr lang="en-US" dirty="0"/>
              <a:t> or </a:t>
            </a:r>
            <a:r>
              <a:rPr lang="en-US" b="1" dirty="0"/>
              <a:t>privacy</a:t>
            </a:r>
          </a:p>
        </p:txBody>
      </p:sp>
    </p:spTree>
    <p:extLst>
      <p:ext uri="{BB962C8B-B14F-4D97-AF65-F5344CB8AC3E}">
        <p14:creationId xmlns:p14="http://schemas.microsoft.com/office/powerpoint/2010/main" val="644122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Integrity</a:t>
            </a:r>
          </a:p>
        </p:txBody>
      </p:sp>
      <p:sp>
        <p:nvSpPr>
          <p:cNvPr id="3" name="Content Placeholder 2"/>
          <p:cNvSpPr>
            <a:spLocks noGrp="1"/>
          </p:cNvSpPr>
          <p:nvPr>
            <p:ph idx="1"/>
          </p:nvPr>
        </p:nvSpPr>
        <p:spPr/>
        <p:txBody>
          <a:bodyPr>
            <a:normAutofit/>
          </a:bodyPr>
          <a:lstStyle/>
          <a:p>
            <a:r>
              <a:rPr lang="en-US" dirty="0"/>
              <a:t>You don’t want people to mess up your stuff</a:t>
            </a:r>
          </a:p>
          <a:p>
            <a:r>
              <a:rPr lang="en-US" dirty="0"/>
              <a:t>You want to know:</a:t>
            </a:r>
          </a:p>
          <a:p>
            <a:pPr lvl="1"/>
            <a:r>
              <a:rPr lang="en-US" dirty="0"/>
              <a:t>That your important data cannot be easily changed</a:t>
            </a:r>
          </a:p>
          <a:p>
            <a:pPr lvl="1"/>
            <a:r>
              <a:rPr lang="en-US" dirty="0"/>
              <a:t>That outside data you consider trustworthy cannot be easily changed either</a:t>
            </a:r>
          </a:p>
          <a:p>
            <a:r>
              <a:rPr lang="en-US" dirty="0"/>
              <a:t>There are many different ways that data can be messed up, and every application has different priorities</a:t>
            </a:r>
          </a:p>
        </p:txBody>
      </p:sp>
    </p:spTree>
    <p:extLst>
      <p:ext uri="{BB962C8B-B14F-4D97-AF65-F5344CB8AC3E}">
        <p14:creationId xmlns:p14="http://schemas.microsoft.com/office/powerpoint/2010/main" val="1146369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Availability</a:t>
            </a:r>
          </a:p>
        </p:txBody>
      </p:sp>
      <p:sp>
        <p:nvSpPr>
          <p:cNvPr id="3" name="Content Placeholder 2"/>
          <p:cNvSpPr>
            <a:spLocks noGrp="1"/>
          </p:cNvSpPr>
          <p:nvPr>
            <p:ph idx="1"/>
          </p:nvPr>
        </p:nvSpPr>
        <p:spPr/>
        <p:txBody>
          <a:bodyPr>
            <a:normAutofit/>
          </a:bodyPr>
          <a:lstStyle/>
          <a:p>
            <a:r>
              <a:rPr lang="en-US" dirty="0"/>
              <a:t>You want to be able to use your stuff</a:t>
            </a:r>
          </a:p>
          <a:p>
            <a:r>
              <a:rPr lang="en-US" dirty="0"/>
              <a:t>Many attacks are based on </a:t>
            </a:r>
            <a:r>
              <a:rPr lang="en-US" b="1" dirty="0"/>
              <a:t>denial of service</a:t>
            </a:r>
            <a:r>
              <a:rPr lang="en-US" dirty="0"/>
              <a:t>, simply stopping a system from functioning correctly</a:t>
            </a:r>
          </a:p>
          <a:p>
            <a:r>
              <a:rPr lang="en-US" dirty="0"/>
              <a:t>Availability can mean any of the following:</a:t>
            </a:r>
          </a:p>
          <a:p>
            <a:pPr lvl="1"/>
            <a:r>
              <a:rPr lang="en-US" dirty="0"/>
              <a:t>The service is present in usable form</a:t>
            </a:r>
          </a:p>
          <a:p>
            <a:pPr lvl="1"/>
            <a:r>
              <a:rPr lang="en-US" dirty="0"/>
              <a:t>There is enough capacity for authorized users</a:t>
            </a:r>
          </a:p>
          <a:p>
            <a:pPr lvl="1"/>
            <a:r>
              <a:rPr lang="en-US" dirty="0"/>
              <a:t>The service is making reasonable progress</a:t>
            </a:r>
          </a:p>
          <a:p>
            <a:pPr lvl="1"/>
            <a:r>
              <a:rPr lang="en-US" dirty="0"/>
              <a:t>The service completes in an acceptable period of time</a:t>
            </a:r>
          </a:p>
          <a:p>
            <a:endParaRPr lang="en-US" dirty="0"/>
          </a:p>
          <a:p>
            <a:endParaRPr lang="en-US" dirty="0"/>
          </a:p>
        </p:txBody>
      </p:sp>
    </p:spTree>
    <p:extLst>
      <p:ext uri="{BB962C8B-B14F-4D97-AF65-F5344CB8AC3E}">
        <p14:creationId xmlns:p14="http://schemas.microsoft.com/office/powerpoint/2010/main" val="830927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Harm</a:t>
            </a:r>
          </a:p>
        </p:txBody>
      </p:sp>
      <p:graphicFrame>
        <p:nvGraphicFramePr>
          <p:cNvPr id="4" name="Content Placeholder 3"/>
          <p:cNvGraphicFramePr>
            <a:graphicFrameLocks noGrp="1"/>
          </p:cNvGraphicFramePr>
          <p:nvPr>
            <p:ph idx="1"/>
            <p:extLst/>
          </p:nvPr>
        </p:nvGraphicFramePr>
        <p:xfrm>
          <a:off x="609600" y="2514600"/>
          <a:ext cx="10972800"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609600" y="1447800"/>
            <a:ext cx="10972800" cy="1077218"/>
          </a:xfrm>
          <a:prstGeom prst="rect">
            <a:avLst/>
          </a:prstGeom>
          <a:noFill/>
        </p:spPr>
        <p:txBody>
          <a:bodyPr wrap="square" rtlCol="0">
            <a:spAutoFit/>
          </a:bodyPr>
          <a:lstStyle/>
          <a:p>
            <a:r>
              <a:rPr lang="en-US" sz="3200" dirty="0"/>
              <a:t>Malicious, human-caused threats often involve one or more of the following kind of harm:</a:t>
            </a:r>
          </a:p>
        </p:txBody>
      </p:sp>
    </p:spTree>
    <p:extLst>
      <p:ext uri="{BB962C8B-B14F-4D97-AF65-F5344CB8AC3E}">
        <p14:creationId xmlns:p14="http://schemas.microsoft.com/office/powerpoint/2010/main" val="2939384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 opportunity, motive</a:t>
            </a:r>
          </a:p>
        </p:txBody>
      </p:sp>
      <p:sp>
        <p:nvSpPr>
          <p:cNvPr id="3" name="Content Placeholder 2"/>
          <p:cNvSpPr>
            <a:spLocks noGrp="1"/>
          </p:cNvSpPr>
          <p:nvPr>
            <p:ph idx="1"/>
          </p:nvPr>
        </p:nvSpPr>
        <p:spPr/>
        <p:txBody>
          <a:bodyPr/>
          <a:lstStyle/>
          <a:p>
            <a:r>
              <a:rPr lang="en-US" dirty="0"/>
              <a:t>As with traditional crime, a computer attacker must have three things:</a:t>
            </a:r>
          </a:p>
        </p:txBody>
      </p:sp>
      <p:graphicFrame>
        <p:nvGraphicFramePr>
          <p:cNvPr id="4" name="Diagram 3"/>
          <p:cNvGraphicFramePr/>
          <p:nvPr>
            <p:extLst/>
          </p:nvPr>
        </p:nvGraphicFramePr>
        <p:xfrm>
          <a:off x="609600" y="3048000"/>
          <a:ext cx="10972800" cy="342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87217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a:t>
            </a:r>
          </a:p>
        </p:txBody>
      </p:sp>
      <p:sp>
        <p:nvSpPr>
          <p:cNvPr id="3" name="Content Placeholder 2"/>
          <p:cNvSpPr>
            <a:spLocks noGrp="1"/>
          </p:cNvSpPr>
          <p:nvPr>
            <p:ph idx="1"/>
          </p:nvPr>
        </p:nvSpPr>
        <p:spPr>
          <a:xfrm>
            <a:off x="609600" y="1775192"/>
            <a:ext cx="10972800" cy="815609"/>
          </a:xfrm>
        </p:spPr>
        <p:txBody>
          <a:bodyPr>
            <a:normAutofit fontScale="85000" lnSpcReduction="20000"/>
          </a:bodyPr>
          <a:lstStyle/>
          <a:p>
            <a:r>
              <a:rPr lang="en-US" dirty="0"/>
              <a:t>There are six common ways of controlling attacks, many of which can be used together</a:t>
            </a:r>
          </a:p>
        </p:txBody>
      </p:sp>
      <p:graphicFrame>
        <p:nvGraphicFramePr>
          <p:cNvPr id="4" name="Diagram 3"/>
          <p:cNvGraphicFramePr/>
          <p:nvPr>
            <p:extLst/>
          </p:nvPr>
        </p:nvGraphicFramePr>
        <p:xfrm>
          <a:off x="609600" y="2590801"/>
          <a:ext cx="11506200" cy="3962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58550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Definition of authentication</a:t>
            </a:r>
          </a:p>
        </p:txBody>
      </p:sp>
      <p:sp>
        <p:nvSpPr>
          <p:cNvPr id="5" name="Content Placeholder 4"/>
          <p:cNvSpPr>
            <a:spLocks noGrp="1"/>
          </p:cNvSpPr>
          <p:nvPr>
            <p:ph idx="1"/>
          </p:nvPr>
        </p:nvSpPr>
        <p:spPr/>
        <p:txBody>
          <a:bodyPr>
            <a:normAutofit/>
          </a:bodyPr>
          <a:lstStyle/>
          <a:p>
            <a:r>
              <a:rPr lang="en-US" b="1" dirty="0"/>
              <a:t>Authentication</a:t>
            </a:r>
            <a:r>
              <a:rPr lang="en-US" dirty="0"/>
              <a:t> is the binding of an identity to a subject</a:t>
            </a:r>
          </a:p>
          <a:p>
            <a:pPr lvl="1"/>
            <a:r>
              <a:rPr lang="en-US" dirty="0"/>
              <a:t>Example: Bill Gates (external entity) is a registered user whose identity on this system is </a:t>
            </a:r>
            <a:r>
              <a:rPr lang="en-US" b="1" dirty="0" err="1">
                <a:latin typeface="Courier New" pitchFamily="49" charset="0"/>
                <a:cs typeface="Courier New" pitchFamily="49" charset="0"/>
              </a:rPr>
              <a:t>gatesw</a:t>
            </a:r>
            <a:r>
              <a:rPr lang="en-US" dirty="0"/>
              <a:t> (identity of system subject)</a:t>
            </a:r>
          </a:p>
          <a:p>
            <a:r>
              <a:rPr lang="en-US" dirty="0"/>
              <a:t>The external identity must provide information to authenticate based on</a:t>
            </a:r>
          </a:p>
          <a:p>
            <a:pPr marL="971550" lvl="1" indent="-514350">
              <a:buFont typeface="+mj-lt"/>
              <a:buAutoNum type="arabicPeriod"/>
            </a:pPr>
            <a:r>
              <a:rPr lang="en-US" dirty="0"/>
              <a:t>What the entity knows (passwords)</a:t>
            </a:r>
          </a:p>
          <a:p>
            <a:pPr marL="971550" lvl="1" indent="-514350">
              <a:buFont typeface="+mj-lt"/>
              <a:buAutoNum type="arabicPeriod"/>
            </a:pPr>
            <a:r>
              <a:rPr lang="en-US" dirty="0"/>
              <a:t>What the entity has (security badge)</a:t>
            </a:r>
          </a:p>
          <a:p>
            <a:pPr marL="971550" lvl="1" indent="-514350">
              <a:buFont typeface="+mj-lt"/>
              <a:buAutoNum type="arabicPeriod"/>
            </a:pPr>
            <a:r>
              <a:rPr lang="en-US" dirty="0"/>
              <a:t>What the entity is (fingerprints or voice ID)</a:t>
            </a:r>
          </a:p>
        </p:txBody>
      </p:sp>
    </p:spTree>
    <p:extLst>
      <p:ext uri="{BB962C8B-B14F-4D97-AF65-F5344CB8AC3E}">
        <p14:creationId xmlns:p14="http://schemas.microsoft.com/office/powerpoint/2010/main" val="2299572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500"/>
                                        <p:tgtEl>
                                          <p:spTgt spid="5">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fade">
                                      <p:cBhvr>
                                        <p:cTn id="2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Passwords</a:t>
            </a:r>
          </a:p>
        </p:txBody>
      </p:sp>
      <p:sp>
        <p:nvSpPr>
          <p:cNvPr id="3" name="Content Placeholder 2"/>
          <p:cNvSpPr>
            <a:spLocks noGrp="1"/>
          </p:cNvSpPr>
          <p:nvPr>
            <p:ph idx="1"/>
          </p:nvPr>
        </p:nvSpPr>
        <p:spPr/>
        <p:txBody>
          <a:bodyPr>
            <a:normAutofit fontScale="92500" lnSpcReduction="20000"/>
          </a:bodyPr>
          <a:lstStyle/>
          <a:p>
            <a:r>
              <a:rPr lang="en-US" dirty="0"/>
              <a:t>Passwords are one of the most common forms of authentication mechanisms based on what the entity knows</a:t>
            </a:r>
          </a:p>
          <a:p>
            <a:r>
              <a:rPr lang="en-US" dirty="0"/>
              <a:t>The password represents </a:t>
            </a:r>
            <a:r>
              <a:rPr lang="en-US" b="1" dirty="0"/>
              <a:t>authentication information</a:t>
            </a:r>
            <a:r>
              <a:rPr lang="en-US" dirty="0"/>
              <a:t> that the user must know</a:t>
            </a:r>
          </a:p>
          <a:p>
            <a:r>
              <a:rPr lang="en-US" dirty="0"/>
              <a:t>The system keeps </a:t>
            </a:r>
            <a:r>
              <a:rPr lang="en-US" b="1" dirty="0"/>
              <a:t>complementation information</a:t>
            </a:r>
            <a:r>
              <a:rPr lang="en-US" dirty="0"/>
              <a:t> that can be used to check the password</a:t>
            </a:r>
          </a:p>
          <a:p>
            <a:r>
              <a:rPr lang="en-US" dirty="0"/>
              <a:t>Real systems generally do not store passwords in the clear but store hashes of them</a:t>
            </a:r>
          </a:p>
          <a:p>
            <a:r>
              <a:rPr lang="en-US" dirty="0"/>
              <a:t>Unix chooses one of 4,096 different hash functions, hashes the password into an 11-character string, and then </a:t>
            </a:r>
            <a:r>
              <a:rPr lang="en-US" dirty="0" err="1"/>
              <a:t>prepends</a:t>
            </a:r>
            <a:r>
              <a:rPr lang="en-US" dirty="0"/>
              <a:t> 2 characters specifying which hash function was used</a:t>
            </a:r>
          </a:p>
          <a:p>
            <a:endParaRPr lang="en-US" dirty="0"/>
          </a:p>
        </p:txBody>
      </p:sp>
    </p:spTree>
    <p:extLst>
      <p:ext uri="{BB962C8B-B14F-4D97-AF65-F5344CB8AC3E}">
        <p14:creationId xmlns:p14="http://schemas.microsoft.com/office/powerpoint/2010/main" val="1506395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Attacking a password system</a:t>
            </a:r>
          </a:p>
        </p:txBody>
      </p:sp>
      <p:sp>
        <p:nvSpPr>
          <p:cNvPr id="3" name="Content Placeholder 2"/>
          <p:cNvSpPr>
            <a:spLocks noGrp="1"/>
          </p:cNvSpPr>
          <p:nvPr>
            <p:ph idx="1"/>
          </p:nvPr>
        </p:nvSpPr>
        <p:spPr>
          <a:xfrm>
            <a:off x="609600" y="1775191"/>
            <a:ext cx="10972800" cy="3942118"/>
          </a:xfrm>
        </p:spPr>
        <p:txBody>
          <a:bodyPr>
            <a:normAutofit fontScale="77500" lnSpcReduction="20000"/>
          </a:bodyPr>
          <a:lstStyle/>
          <a:p>
            <a:r>
              <a:rPr lang="en-US" dirty="0"/>
              <a:t>A </a:t>
            </a:r>
            <a:r>
              <a:rPr lang="en-US" b="1" dirty="0"/>
              <a:t>dictionary attack</a:t>
            </a:r>
            <a:r>
              <a:rPr lang="en-US" dirty="0"/>
              <a:t> is an attack based on guessing the password from trial and error</a:t>
            </a:r>
          </a:p>
          <a:p>
            <a:pPr lvl="1"/>
            <a:r>
              <a:rPr lang="en-US" dirty="0"/>
              <a:t>A dictionary attack can work on the complementary information (hashes of passwords)</a:t>
            </a:r>
          </a:p>
          <a:p>
            <a:pPr lvl="1"/>
            <a:r>
              <a:rPr lang="en-US" dirty="0"/>
              <a:t>If this information is unavailable, a dictionary attack can directly attack the authentication functions (literally trying to log in repeatedly)</a:t>
            </a:r>
          </a:p>
          <a:p>
            <a:r>
              <a:rPr lang="en-US" dirty="0"/>
              <a:t>Let </a:t>
            </a:r>
            <a:r>
              <a:rPr lang="en-US" b="1" i="1" dirty="0"/>
              <a:t>P</a:t>
            </a:r>
            <a:r>
              <a:rPr lang="en-US" dirty="0"/>
              <a:t> be the probability that an attacker guesses the password over a certain span of time</a:t>
            </a:r>
          </a:p>
          <a:p>
            <a:r>
              <a:rPr lang="en-US" dirty="0"/>
              <a:t>Let </a:t>
            </a:r>
            <a:r>
              <a:rPr lang="en-US" b="1" i="1" dirty="0"/>
              <a:t>G</a:t>
            </a:r>
            <a:r>
              <a:rPr lang="en-US" dirty="0"/>
              <a:t> be the number of guesses that can be made per unit time</a:t>
            </a:r>
          </a:p>
          <a:p>
            <a:r>
              <a:rPr lang="en-US" dirty="0"/>
              <a:t>Let </a:t>
            </a:r>
            <a:r>
              <a:rPr lang="en-US" b="1" i="1" dirty="0"/>
              <a:t>T</a:t>
            </a:r>
            <a:r>
              <a:rPr lang="en-US" dirty="0"/>
              <a:t> be the number of time units of guessing</a:t>
            </a:r>
          </a:p>
          <a:p>
            <a:r>
              <a:rPr lang="en-US" dirty="0"/>
              <a:t>Let </a:t>
            </a:r>
            <a:r>
              <a:rPr lang="en-US" b="1" i="1" dirty="0"/>
              <a:t>N</a:t>
            </a:r>
            <a:r>
              <a:rPr lang="en-US" dirty="0"/>
              <a:t> be the number of possible passwords</a:t>
            </a:r>
          </a:p>
          <a:p>
            <a:r>
              <a:rPr lang="en-US" dirty="0"/>
              <a:t>Then,</a:t>
            </a:r>
          </a:p>
        </p:txBody>
      </p:sp>
      <p:graphicFrame>
        <p:nvGraphicFramePr>
          <p:cNvPr id="4" name="Object 3"/>
          <p:cNvGraphicFramePr>
            <a:graphicFrameLocks noChangeAspect="1"/>
          </p:cNvGraphicFramePr>
          <p:nvPr/>
        </p:nvGraphicFramePr>
        <p:xfrm>
          <a:off x="5343811" y="5310332"/>
          <a:ext cx="1488935" cy="1247486"/>
        </p:xfrm>
        <a:graphic>
          <a:graphicData uri="http://schemas.openxmlformats.org/presentationml/2006/ole">
            <mc:AlternateContent xmlns:mc="http://schemas.openxmlformats.org/markup-compatibility/2006">
              <mc:Choice xmlns:v="urn:schemas-microsoft-com:vml" Requires="v">
                <p:oleObj spid="_x0000_s1029" name="Equation" r:id="rId3" imgW="469800" imgH="393480" progId="Equation.3">
                  <p:embed/>
                </p:oleObj>
              </mc:Choice>
              <mc:Fallback>
                <p:oleObj name="Equation" r:id="rId3" imgW="469800" imgH="393480" progId="Equation.3">
                  <p:embed/>
                  <p:pic>
                    <p:nvPicPr>
                      <p:cNvPr id="4"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3811" y="5310332"/>
                        <a:ext cx="1488935" cy="124748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43223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Defending authentication functions</a:t>
            </a:r>
          </a:p>
        </p:txBody>
      </p:sp>
      <p:sp>
        <p:nvSpPr>
          <p:cNvPr id="3" name="Content Placeholder 2"/>
          <p:cNvSpPr>
            <a:spLocks noGrp="1"/>
          </p:cNvSpPr>
          <p:nvPr>
            <p:ph idx="1"/>
          </p:nvPr>
        </p:nvSpPr>
        <p:spPr/>
        <p:txBody>
          <a:bodyPr>
            <a:normAutofit fontScale="77500" lnSpcReduction="20000"/>
          </a:bodyPr>
          <a:lstStyle/>
          <a:p>
            <a:r>
              <a:rPr lang="en-US" b="1" dirty="0" err="1"/>
              <a:t>Backoff</a:t>
            </a:r>
            <a:r>
              <a:rPr lang="en-US" b="1" dirty="0"/>
              <a:t> </a:t>
            </a:r>
          </a:p>
          <a:p>
            <a:pPr lvl="1"/>
            <a:r>
              <a:rPr lang="en-US" dirty="0"/>
              <a:t>Force the user to wait longer and longer between failed authentication techniques</a:t>
            </a:r>
          </a:p>
          <a:p>
            <a:pPr lvl="1"/>
            <a:r>
              <a:rPr lang="en-US" dirty="0"/>
              <a:t>Exponential </a:t>
            </a:r>
            <a:r>
              <a:rPr lang="en-US" dirty="0" err="1"/>
              <a:t>backoff</a:t>
            </a:r>
            <a:r>
              <a:rPr lang="en-US" dirty="0"/>
              <a:t> means that the first time waits 1 second before allowing a user to log in, the second waits 2 seconds, the third waits 4 seconds, etc.</a:t>
            </a:r>
          </a:p>
          <a:p>
            <a:r>
              <a:rPr lang="en-US" b="1" dirty="0"/>
              <a:t>Disconnection</a:t>
            </a:r>
          </a:p>
          <a:p>
            <a:pPr lvl="1"/>
            <a:r>
              <a:rPr lang="en-US" dirty="0"/>
              <a:t>If the connection is remote and requires significant time to connect (dialing, VPN, etc.), the system can simply break connection after a number of failed attempts</a:t>
            </a:r>
          </a:p>
          <a:p>
            <a:r>
              <a:rPr lang="en-US" b="1" dirty="0"/>
              <a:t>Disabling</a:t>
            </a:r>
          </a:p>
          <a:p>
            <a:pPr lvl="1"/>
            <a:r>
              <a:rPr lang="en-US" dirty="0"/>
              <a:t>With </a:t>
            </a:r>
            <a:r>
              <a:rPr lang="en-US" b="1" i="1" dirty="0"/>
              <a:t>n</a:t>
            </a:r>
            <a:r>
              <a:rPr lang="en-US" dirty="0"/>
              <a:t> failed attempts, an account is locked until an administrator resets the account</a:t>
            </a:r>
          </a:p>
          <a:p>
            <a:r>
              <a:rPr lang="en-US" b="1" dirty="0"/>
              <a:t>Jailing</a:t>
            </a:r>
          </a:p>
          <a:p>
            <a:pPr lvl="1"/>
            <a:r>
              <a:rPr lang="en-US" dirty="0"/>
              <a:t>In jailing, the user is allowed to enter a fake system that looks like the real one</a:t>
            </a:r>
          </a:p>
          <a:p>
            <a:pPr lvl="1"/>
            <a:r>
              <a:rPr lang="en-US" dirty="0"/>
              <a:t>In theory, jailing can be used to learn more about an attacker's goals</a:t>
            </a:r>
          </a:p>
          <a:p>
            <a:pPr lvl="1"/>
            <a:r>
              <a:rPr lang="en-US" dirty="0"/>
              <a:t>Attractive data (called </a:t>
            </a:r>
            <a:r>
              <a:rPr lang="en-US" dirty="0" err="1"/>
              <a:t>honeypots</a:t>
            </a:r>
            <a:r>
              <a:rPr lang="en-US" dirty="0"/>
              <a:t>) can be made available, tempting the attacker to spend more time on the system (until he can be caught)</a:t>
            </a:r>
          </a:p>
          <a:p>
            <a:endParaRPr lang="en-US" dirty="0"/>
          </a:p>
        </p:txBody>
      </p:sp>
    </p:spTree>
    <p:extLst>
      <p:ext uri="{BB962C8B-B14F-4D97-AF65-F5344CB8AC3E}">
        <p14:creationId xmlns:p14="http://schemas.microsoft.com/office/powerpoint/2010/main" val="1346234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p:txBody>
          <a:bodyPr>
            <a:normAutofit/>
          </a:bodyPr>
          <a:lstStyle/>
          <a:p>
            <a:endParaRPr lang="en-US" dirty="0"/>
          </a:p>
        </p:txBody>
      </p:sp>
      <p:sp>
        <p:nvSpPr>
          <p:cNvPr id="2" name="Title 1"/>
          <p:cNvSpPr>
            <a:spLocks noGrp="1"/>
          </p:cNvSpPr>
          <p:nvPr>
            <p:ph type="title"/>
          </p:nvPr>
        </p:nvSpPr>
        <p:spPr/>
        <p:txBody>
          <a:bodyPr/>
          <a:lstStyle/>
          <a:p>
            <a:r>
              <a:rPr lang="en-US" dirty="0"/>
              <a:t>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Biometrics</a:t>
            </a:r>
          </a:p>
        </p:txBody>
      </p:sp>
      <p:sp>
        <p:nvSpPr>
          <p:cNvPr id="3" name="Content Placeholder 2"/>
          <p:cNvSpPr>
            <a:spLocks noGrp="1"/>
          </p:cNvSpPr>
          <p:nvPr>
            <p:ph idx="1"/>
          </p:nvPr>
        </p:nvSpPr>
        <p:spPr/>
        <p:txBody>
          <a:bodyPr>
            <a:normAutofit/>
          </a:bodyPr>
          <a:lstStyle/>
          <a:p>
            <a:r>
              <a:rPr lang="en-US" dirty="0"/>
              <a:t>Biometrics means identifying humans by their physical and biological characteristics</a:t>
            </a:r>
          </a:p>
          <a:p>
            <a:r>
              <a:rPr lang="en-US" dirty="0"/>
              <a:t>This technology is often seen in spy and science fiction movies</a:t>
            </a:r>
          </a:p>
          <a:p>
            <a:pPr lvl="1"/>
            <a:r>
              <a:rPr lang="en-US" dirty="0"/>
              <a:t>It does exist, but it's far from perfect</a:t>
            </a:r>
          </a:p>
          <a:p>
            <a:r>
              <a:rPr lang="en-US" dirty="0"/>
              <a:t>Like passwords, the actual biometric scans are usually not stored</a:t>
            </a:r>
          </a:p>
          <a:p>
            <a:pPr lvl="1"/>
            <a:r>
              <a:rPr lang="en-US" dirty="0"/>
              <a:t>Instead specific features are stored for later comparison</a:t>
            </a:r>
          </a:p>
          <a:p>
            <a:r>
              <a:rPr lang="en-US" dirty="0"/>
              <a:t>Biometrics pose unique privacy concerns because the information collected can reveal health conditions</a:t>
            </a:r>
          </a:p>
          <a:p>
            <a:pPr lvl="1"/>
            <a:endParaRPr lang="en-US" dirty="0"/>
          </a:p>
        </p:txBody>
      </p:sp>
    </p:spTree>
    <p:extLst>
      <p:ext uri="{BB962C8B-B14F-4D97-AF65-F5344CB8AC3E}">
        <p14:creationId xmlns:p14="http://schemas.microsoft.com/office/powerpoint/2010/main" val="1516100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Problems with biometrics</a:t>
            </a:r>
          </a:p>
        </p:txBody>
      </p:sp>
      <p:sp>
        <p:nvSpPr>
          <p:cNvPr id="3" name="Content Placeholder 2"/>
          <p:cNvSpPr>
            <a:spLocks noGrp="1"/>
          </p:cNvSpPr>
          <p:nvPr>
            <p:ph idx="1"/>
          </p:nvPr>
        </p:nvSpPr>
        <p:spPr/>
        <p:txBody>
          <a:bodyPr>
            <a:normAutofit fontScale="85000" lnSpcReduction="10000"/>
          </a:bodyPr>
          <a:lstStyle/>
          <a:p>
            <a:r>
              <a:rPr lang="en-US" dirty="0"/>
              <a:t>People assume that they are more secure than they are</a:t>
            </a:r>
          </a:p>
          <a:p>
            <a:r>
              <a:rPr lang="en-US" dirty="0"/>
              <a:t>Attacks:</a:t>
            </a:r>
          </a:p>
          <a:p>
            <a:pPr lvl="1"/>
            <a:r>
              <a:rPr lang="en-US" dirty="0"/>
              <a:t>Fingerprints can be lifted off a champagne glass</a:t>
            </a:r>
          </a:p>
          <a:p>
            <a:pPr lvl="1"/>
            <a:r>
              <a:rPr lang="en-US" dirty="0"/>
              <a:t>Voices can be recorded</a:t>
            </a:r>
          </a:p>
          <a:p>
            <a:pPr lvl="1"/>
            <a:r>
              <a:rPr lang="en-US" dirty="0"/>
              <a:t>Iris recognition can be faked with special contact lenses</a:t>
            </a:r>
          </a:p>
          <a:p>
            <a:r>
              <a:rPr lang="en-US" dirty="0"/>
              <a:t>Both false positives and false negatives are possible</a:t>
            </a:r>
          </a:p>
          <a:p>
            <a:r>
              <a:rPr lang="en-US" dirty="0"/>
              <a:t>Disabilities can prevent people from using some kinds of biometrics</a:t>
            </a:r>
          </a:p>
          <a:p>
            <a:r>
              <a:rPr lang="en-US" dirty="0"/>
              <a:t>It's possible to tamper with transmission from the biometric reader</a:t>
            </a:r>
          </a:p>
          <a:p>
            <a:r>
              <a:rPr lang="en-US" dirty="0"/>
              <a:t>Biometric characteristics can change</a:t>
            </a:r>
          </a:p>
          <a:p>
            <a:r>
              <a:rPr lang="en-US" dirty="0"/>
              <a:t>Identical twins sometimes pose a problem</a:t>
            </a:r>
          </a:p>
        </p:txBody>
      </p:sp>
    </p:spTree>
    <p:extLst>
      <p:ext uri="{BB962C8B-B14F-4D97-AF65-F5344CB8AC3E}">
        <p14:creationId xmlns:p14="http://schemas.microsoft.com/office/powerpoint/2010/main" val="2534995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Week 2 Review</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621497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Tokens</a:t>
            </a:r>
          </a:p>
        </p:txBody>
      </p:sp>
      <p:sp>
        <p:nvSpPr>
          <p:cNvPr id="3" name="Content Placeholder 2"/>
          <p:cNvSpPr>
            <a:spLocks noGrp="1"/>
          </p:cNvSpPr>
          <p:nvPr>
            <p:ph idx="1"/>
          </p:nvPr>
        </p:nvSpPr>
        <p:spPr/>
        <p:txBody>
          <a:bodyPr>
            <a:normAutofit lnSpcReduction="10000"/>
          </a:bodyPr>
          <a:lstStyle/>
          <a:p>
            <a:r>
              <a:rPr lang="en-US" dirty="0"/>
              <a:t>Tokens are physical objects you possess</a:t>
            </a:r>
          </a:p>
          <a:p>
            <a:pPr lvl="1"/>
            <a:r>
              <a:rPr lang="en-US" dirty="0"/>
              <a:t>Keys</a:t>
            </a:r>
          </a:p>
          <a:p>
            <a:pPr lvl="1"/>
            <a:r>
              <a:rPr lang="en-US" dirty="0"/>
              <a:t>Badges</a:t>
            </a:r>
          </a:p>
          <a:p>
            <a:pPr lvl="1"/>
            <a:r>
              <a:rPr lang="en-US" dirty="0"/>
              <a:t>Cell phones</a:t>
            </a:r>
          </a:p>
          <a:p>
            <a:pPr lvl="1"/>
            <a:r>
              <a:rPr lang="en-US" dirty="0"/>
              <a:t>RFIDs</a:t>
            </a:r>
          </a:p>
          <a:p>
            <a:r>
              <a:rPr lang="en-US" b="1" dirty="0"/>
              <a:t>Passive tokens</a:t>
            </a:r>
            <a:r>
              <a:rPr lang="en-US" dirty="0"/>
              <a:t> take no action and do not change</a:t>
            </a:r>
          </a:p>
          <a:p>
            <a:pPr lvl="1"/>
            <a:r>
              <a:rPr lang="en-US" dirty="0"/>
              <a:t>Example: photo ID</a:t>
            </a:r>
          </a:p>
          <a:p>
            <a:r>
              <a:rPr lang="en-US" b="1" dirty="0"/>
              <a:t>Active tokens</a:t>
            </a:r>
            <a:r>
              <a:rPr lang="en-US" dirty="0"/>
              <a:t> change or interact with surroundings</a:t>
            </a:r>
          </a:p>
          <a:p>
            <a:pPr lvl="1"/>
            <a:r>
              <a:rPr lang="en-US" dirty="0"/>
              <a:t>Examples: RFID or magnetic card </a:t>
            </a:r>
          </a:p>
        </p:txBody>
      </p:sp>
    </p:spTree>
    <p:extLst>
      <p:ext uri="{BB962C8B-B14F-4D97-AF65-F5344CB8AC3E}">
        <p14:creationId xmlns:p14="http://schemas.microsoft.com/office/powerpoint/2010/main" val="816038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Access control</a:t>
            </a:r>
            <a:endParaRPr lang="en-US" dirty="0"/>
          </a:p>
        </p:txBody>
      </p:sp>
      <p:sp>
        <p:nvSpPr>
          <p:cNvPr id="5" name="Content Placeholder 4"/>
          <p:cNvSpPr>
            <a:spLocks noGrp="1"/>
          </p:cNvSpPr>
          <p:nvPr>
            <p:ph idx="1"/>
          </p:nvPr>
        </p:nvSpPr>
        <p:spPr/>
        <p:txBody>
          <a:bodyPr>
            <a:normAutofit fontScale="92500" lnSpcReduction="20000"/>
          </a:bodyPr>
          <a:lstStyle/>
          <a:p>
            <a:r>
              <a:rPr lang="en-US" b="1" dirty="0"/>
              <a:t>Subjects</a:t>
            </a:r>
            <a:r>
              <a:rPr lang="en-US" dirty="0"/>
              <a:t> are human users or programs that are executing on their behalf</a:t>
            </a:r>
          </a:p>
          <a:p>
            <a:r>
              <a:rPr lang="en-US" b="1" dirty="0"/>
              <a:t>Objects</a:t>
            </a:r>
            <a:r>
              <a:rPr lang="en-US" dirty="0"/>
              <a:t> are things that actions can be performed on</a:t>
            </a:r>
          </a:p>
          <a:p>
            <a:pPr lvl="1"/>
            <a:r>
              <a:rPr lang="en-US" dirty="0"/>
              <a:t>Files</a:t>
            </a:r>
          </a:p>
          <a:p>
            <a:pPr lvl="1"/>
            <a:r>
              <a:rPr lang="en-US" dirty="0"/>
              <a:t>Database fields</a:t>
            </a:r>
          </a:p>
          <a:p>
            <a:pPr lvl="1"/>
            <a:r>
              <a:rPr lang="en-US" dirty="0"/>
              <a:t>Directories</a:t>
            </a:r>
          </a:p>
          <a:p>
            <a:pPr lvl="1"/>
            <a:r>
              <a:rPr lang="en-US" dirty="0"/>
              <a:t>Hardware devices</a:t>
            </a:r>
          </a:p>
          <a:p>
            <a:r>
              <a:rPr lang="en-US" b="1" dirty="0"/>
              <a:t>Access modes</a:t>
            </a:r>
            <a:r>
              <a:rPr lang="en-US" dirty="0"/>
              <a:t> are the different ways that access can be done: read, write, modify, delete, etc.</a:t>
            </a:r>
          </a:p>
          <a:p>
            <a:r>
              <a:rPr lang="en-US" b="1" dirty="0"/>
              <a:t>Access control</a:t>
            </a:r>
            <a:r>
              <a:rPr lang="en-US" dirty="0"/>
              <a:t> is the process of managing the access modes that subjects can have on objects</a:t>
            </a:r>
          </a:p>
        </p:txBody>
      </p:sp>
    </p:spTree>
    <p:extLst>
      <p:ext uri="{BB962C8B-B14F-4D97-AF65-F5344CB8AC3E}">
        <p14:creationId xmlns:p14="http://schemas.microsoft.com/office/powerpoint/2010/main" val="3063532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 control goals</a:t>
            </a:r>
          </a:p>
        </p:txBody>
      </p:sp>
      <p:sp>
        <p:nvSpPr>
          <p:cNvPr id="3" name="Content Placeholder 2"/>
          <p:cNvSpPr>
            <a:spLocks noGrp="1"/>
          </p:cNvSpPr>
          <p:nvPr>
            <p:ph idx="1"/>
          </p:nvPr>
        </p:nvSpPr>
        <p:spPr/>
        <p:txBody>
          <a:bodyPr/>
          <a:lstStyle/>
          <a:p>
            <a:r>
              <a:rPr lang="en-US" dirty="0"/>
              <a:t>Check every access</a:t>
            </a:r>
          </a:p>
          <a:p>
            <a:pPr lvl="1"/>
            <a:r>
              <a:rPr lang="en-US" dirty="0"/>
              <a:t>The user may no longer have rights to a resource</a:t>
            </a:r>
          </a:p>
          <a:p>
            <a:pPr lvl="1"/>
            <a:r>
              <a:rPr lang="en-US" dirty="0"/>
              <a:t>The user may have gained rights</a:t>
            </a:r>
          </a:p>
          <a:p>
            <a:r>
              <a:rPr lang="en-US" dirty="0"/>
              <a:t>Enforce least privilege</a:t>
            </a:r>
          </a:p>
          <a:p>
            <a:pPr lvl="1"/>
            <a:r>
              <a:rPr lang="en-US" b="1" dirty="0"/>
              <a:t>Least privilege</a:t>
            </a:r>
            <a:r>
              <a:rPr lang="en-US" dirty="0"/>
              <a:t> means you get the bare minimum to get your job done</a:t>
            </a:r>
          </a:p>
          <a:p>
            <a:r>
              <a:rPr lang="en-US" dirty="0"/>
              <a:t>Verify acceptable usage</a:t>
            </a:r>
          </a:p>
          <a:p>
            <a:pPr lvl="1"/>
            <a:r>
              <a:rPr lang="en-US" dirty="0"/>
              <a:t>Access to an object is not enough:  Some actions might be legal and others illegal</a:t>
            </a:r>
          </a:p>
        </p:txBody>
      </p:sp>
    </p:spTree>
    <p:extLst>
      <p:ext uri="{BB962C8B-B14F-4D97-AF65-F5344CB8AC3E}">
        <p14:creationId xmlns:p14="http://schemas.microsoft.com/office/powerpoint/2010/main" val="1697273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Access control matrix example</a:t>
            </a:r>
          </a:p>
        </p:txBody>
      </p:sp>
      <p:graphicFrame>
        <p:nvGraphicFramePr>
          <p:cNvPr id="6" name="Content Placeholder 5"/>
          <p:cNvGraphicFramePr>
            <a:graphicFrameLocks noGrp="1"/>
          </p:cNvGraphicFramePr>
          <p:nvPr>
            <p:ph idx="1"/>
            <p:extLst/>
          </p:nvPr>
        </p:nvGraphicFramePr>
        <p:xfrm>
          <a:off x="609600" y="1981200"/>
          <a:ext cx="10972800" cy="4059768"/>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20000"/>
                    </a:ext>
                  </a:extLst>
                </a:gridCol>
                <a:gridCol w="2194560">
                  <a:extLst>
                    <a:ext uri="{9D8B030D-6E8A-4147-A177-3AD203B41FA5}">
                      <a16:colId xmlns:a16="http://schemas.microsoft.com/office/drawing/2014/main" val="20001"/>
                    </a:ext>
                  </a:extLst>
                </a:gridCol>
                <a:gridCol w="2194560">
                  <a:extLst>
                    <a:ext uri="{9D8B030D-6E8A-4147-A177-3AD203B41FA5}">
                      <a16:colId xmlns:a16="http://schemas.microsoft.com/office/drawing/2014/main" val="20002"/>
                    </a:ext>
                  </a:extLst>
                </a:gridCol>
                <a:gridCol w="2194560">
                  <a:extLst>
                    <a:ext uri="{9D8B030D-6E8A-4147-A177-3AD203B41FA5}">
                      <a16:colId xmlns:a16="http://schemas.microsoft.com/office/drawing/2014/main" val="20003"/>
                    </a:ext>
                  </a:extLst>
                </a:gridCol>
                <a:gridCol w="2194560">
                  <a:extLst>
                    <a:ext uri="{9D8B030D-6E8A-4147-A177-3AD203B41FA5}">
                      <a16:colId xmlns:a16="http://schemas.microsoft.com/office/drawing/2014/main" val="20004"/>
                    </a:ext>
                  </a:extLst>
                </a:gridCol>
              </a:tblGrid>
              <a:tr h="1014942">
                <a:tc>
                  <a:txBody>
                    <a:bodyPr/>
                    <a:lstStyle/>
                    <a:p>
                      <a:pPr algn="ctr"/>
                      <a:endParaRPr lang="en-US" sz="2400" dirty="0"/>
                    </a:p>
                  </a:txBody>
                  <a:tcPr anchor="ctr">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noFill/>
                  </a:tcPr>
                </a:tc>
                <a:tc gridSpan="4">
                  <a:txBody>
                    <a:bodyPr/>
                    <a:lstStyle/>
                    <a:p>
                      <a:pPr algn="ctr"/>
                      <a:r>
                        <a:rPr lang="en-US" sz="2400" dirty="0"/>
                        <a:t>Objects</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1014942">
                <a:tc>
                  <a:txBody>
                    <a:bodyPr/>
                    <a:lstStyle/>
                    <a:p>
                      <a:pPr algn="ctr"/>
                      <a:r>
                        <a:rPr lang="en-US" sz="2400" b="1" dirty="0">
                          <a:solidFill>
                            <a:schemeClr val="bg1"/>
                          </a:solidFill>
                        </a:rPr>
                        <a:t>Subjects</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a:r>
                        <a:rPr lang="en-US" sz="2400" dirty="0"/>
                        <a:t>file 1</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dirty="0"/>
                        <a:t>file 2</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dirty="0"/>
                        <a:t>process 1</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dirty="0"/>
                        <a:t>process 2</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1"/>
                  </a:ext>
                </a:extLst>
              </a:tr>
              <a:tr h="1014942">
                <a:tc>
                  <a:txBody>
                    <a:bodyPr/>
                    <a:lstStyle/>
                    <a:p>
                      <a:pPr algn="ctr"/>
                      <a:r>
                        <a:rPr lang="en-US" sz="2400" dirty="0"/>
                        <a:t>process 1</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i="1" dirty="0"/>
                        <a:t>read</a:t>
                      </a:r>
                      <a:r>
                        <a:rPr lang="en-US" sz="2400" dirty="0"/>
                        <a:t>,</a:t>
                      </a:r>
                      <a:r>
                        <a:rPr lang="en-US" sz="2400" i="1" dirty="0"/>
                        <a:t> write</a:t>
                      </a:r>
                      <a:r>
                        <a:rPr lang="en-US" sz="2400" dirty="0"/>
                        <a:t>,</a:t>
                      </a:r>
                      <a:r>
                        <a:rPr lang="en-US" sz="2400" i="1" dirty="0"/>
                        <a:t> own</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i="1" dirty="0"/>
                        <a:t>read</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i="1" dirty="0"/>
                        <a:t>read</a:t>
                      </a:r>
                      <a:r>
                        <a:rPr lang="en-US" sz="2400" dirty="0"/>
                        <a:t>,</a:t>
                      </a:r>
                      <a:r>
                        <a:rPr lang="en-US" sz="2400" i="1" dirty="0"/>
                        <a:t> write</a:t>
                      </a:r>
                      <a:r>
                        <a:rPr lang="en-US" sz="2400" dirty="0"/>
                        <a:t>,</a:t>
                      </a:r>
                      <a:r>
                        <a:rPr lang="en-US" sz="2400" i="1" dirty="0"/>
                        <a:t> execute</a:t>
                      </a:r>
                      <a:r>
                        <a:rPr lang="en-US" sz="2400" dirty="0"/>
                        <a:t>,</a:t>
                      </a:r>
                      <a:r>
                        <a:rPr lang="en-US" sz="2400" i="1" dirty="0"/>
                        <a:t> own</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i="1" dirty="0"/>
                        <a:t>write</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2"/>
                  </a:ext>
                </a:extLst>
              </a:tr>
              <a:tr h="1014942">
                <a:tc>
                  <a:txBody>
                    <a:bodyPr/>
                    <a:lstStyle/>
                    <a:p>
                      <a:pPr algn="ctr"/>
                      <a:r>
                        <a:rPr lang="en-US" sz="2400" dirty="0"/>
                        <a:t>process</a:t>
                      </a:r>
                      <a:r>
                        <a:rPr lang="en-US" sz="2400" baseline="0" dirty="0"/>
                        <a:t> 2</a:t>
                      </a:r>
                      <a:endParaRPr lang="en-US" sz="2400" dirty="0"/>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i="1" dirty="0"/>
                        <a:t>append</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i="1" dirty="0"/>
                        <a:t>read</a:t>
                      </a:r>
                      <a:r>
                        <a:rPr lang="en-US" sz="2400" dirty="0"/>
                        <a:t>, </a:t>
                      </a:r>
                      <a:r>
                        <a:rPr lang="en-US" sz="2400" i="1" dirty="0"/>
                        <a:t>own</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i="1" dirty="0"/>
                        <a:t>read</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en-US" sz="2400" i="1" dirty="0"/>
                        <a:t>read</a:t>
                      </a:r>
                      <a:r>
                        <a:rPr lang="en-US" sz="2400" dirty="0"/>
                        <a:t>,</a:t>
                      </a:r>
                      <a:r>
                        <a:rPr lang="en-US" sz="2400" i="1" dirty="0"/>
                        <a:t> write</a:t>
                      </a:r>
                      <a:r>
                        <a:rPr lang="en-US" sz="2400" dirty="0"/>
                        <a:t>,</a:t>
                      </a:r>
                      <a:r>
                        <a:rPr lang="en-US" sz="2400" i="1" dirty="0"/>
                        <a:t> execute</a:t>
                      </a:r>
                      <a:r>
                        <a:rPr lang="en-US" sz="2400" dirty="0"/>
                        <a:t>,</a:t>
                      </a:r>
                      <a:r>
                        <a:rPr lang="en-US" sz="2400" i="1" dirty="0"/>
                        <a:t> own</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61932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Cryptography</a:t>
            </a:r>
          </a:p>
        </p:txBody>
      </p:sp>
      <p:sp>
        <p:nvSpPr>
          <p:cNvPr id="5" name="Content Placeholder 4"/>
          <p:cNvSpPr>
            <a:spLocks noGrp="1"/>
          </p:cNvSpPr>
          <p:nvPr>
            <p:ph idx="1"/>
          </p:nvPr>
        </p:nvSpPr>
        <p:spPr/>
        <p:txBody>
          <a:bodyPr/>
          <a:lstStyle/>
          <a:p>
            <a:r>
              <a:rPr lang="en-US" dirty="0"/>
              <a:t>"Secret writing"</a:t>
            </a:r>
          </a:p>
          <a:p>
            <a:r>
              <a:rPr lang="en-US" dirty="0"/>
              <a:t>The art of encoding a message so that its meaning is hidden</a:t>
            </a:r>
          </a:p>
          <a:p>
            <a:r>
              <a:rPr lang="en-US" b="1" dirty="0"/>
              <a:t>Cryptanalysis</a:t>
            </a:r>
            <a:r>
              <a:rPr lang="en-US" dirty="0"/>
              <a:t> is breaking those codes</a:t>
            </a:r>
          </a:p>
        </p:txBody>
      </p:sp>
    </p:spTree>
    <p:extLst>
      <p:ext uri="{BB962C8B-B14F-4D97-AF65-F5344CB8AC3E}">
        <p14:creationId xmlns:p14="http://schemas.microsoft.com/office/powerpoint/2010/main" val="340257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Encryption and decryption</a:t>
            </a:r>
          </a:p>
        </p:txBody>
      </p:sp>
      <p:sp>
        <p:nvSpPr>
          <p:cNvPr id="3" name="Content Placeholder 2"/>
          <p:cNvSpPr>
            <a:spLocks noGrp="1"/>
          </p:cNvSpPr>
          <p:nvPr>
            <p:ph idx="1"/>
          </p:nvPr>
        </p:nvSpPr>
        <p:spPr/>
        <p:txBody>
          <a:bodyPr/>
          <a:lstStyle/>
          <a:p>
            <a:r>
              <a:rPr lang="en-US" b="1" dirty="0"/>
              <a:t>Encryption</a:t>
            </a:r>
            <a:r>
              <a:rPr lang="en-US" dirty="0"/>
              <a:t> is the process of taking a message and encoding it</a:t>
            </a:r>
          </a:p>
          <a:p>
            <a:r>
              <a:rPr lang="en-US" b="1" dirty="0"/>
              <a:t>Decryption</a:t>
            </a:r>
            <a:r>
              <a:rPr lang="en-US" dirty="0"/>
              <a:t> is the process of decoding the code back into a message</a:t>
            </a:r>
          </a:p>
          <a:p>
            <a:r>
              <a:rPr lang="en-US" dirty="0"/>
              <a:t>A </a:t>
            </a:r>
            <a:r>
              <a:rPr lang="en-US" b="1" dirty="0"/>
              <a:t>plaintext</a:t>
            </a:r>
            <a:r>
              <a:rPr lang="en-US" dirty="0"/>
              <a:t> is a message before encryption</a:t>
            </a:r>
          </a:p>
          <a:p>
            <a:r>
              <a:rPr lang="en-US" dirty="0"/>
              <a:t>A </a:t>
            </a:r>
            <a:r>
              <a:rPr lang="en-US" b="1" dirty="0" err="1"/>
              <a:t>ciphertext</a:t>
            </a:r>
            <a:r>
              <a:rPr lang="en-US" dirty="0"/>
              <a:t> is the message in encrypted form</a:t>
            </a:r>
          </a:p>
          <a:p>
            <a:r>
              <a:rPr lang="en-US" dirty="0"/>
              <a:t>A </a:t>
            </a:r>
            <a:r>
              <a:rPr lang="en-US" b="1" dirty="0"/>
              <a:t>key</a:t>
            </a:r>
            <a:r>
              <a:rPr lang="en-US" dirty="0"/>
              <a:t> is an extra piece of information used in the encryption process</a:t>
            </a:r>
          </a:p>
        </p:txBody>
      </p:sp>
    </p:spTree>
    <p:extLst>
      <p:ext uri="{BB962C8B-B14F-4D97-AF65-F5344CB8AC3E}">
        <p14:creationId xmlns:p14="http://schemas.microsoft.com/office/powerpoint/2010/main" val="4010697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Notation</a:t>
            </a:r>
          </a:p>
        </p:txBody>
      </p:sp>
      <p:sp>
        <p:nvSpPr>
          <p:cNvPr id="3" name="Content Placeholder 2"/>
          <p:cNvSpPr>
            <a:spLocks noGrp="1"/>
          </p:cNvSpPr>
          <p:nvPr>
            <p:ph idx="1"/>
          </p:nvPr>
        </p:nvSpPr>
        <p:spPr/>
        <p:txBody>
          <a:bodyPr>
            <a:normAutofit/>
          </a:bodyPr>
          <a:lstStyle/>
          <a:p>
            <a:r>
              <a:rPr lang="en-US" dirty="0"/>
              <a:t>A plaintext is </a:t>
            </a:r>
            <a:r>
              <a:rPr lang="en-US" b="1" i="1" dirty="0"/>
              <a:t>M</a:t>
            </a:r>
            <a:r>
              <a:rPr lang="en-US" dirty="0"/>
              <a:t> (sometimes </a:t>
            </a:r>
            <a:r>
              <a:rPr lang="en-US" b="1" i="1" dirty="0"/>
              <a:t>P</a:t>
            </a:r>
            <a:r>
              <a:rPr lang="en-US" dirty="0"/>
              <a:t>)</a:t>
            </a:r>
          </a:p>
          <a:p>
            <a:r>
              <a:rPr lang="en-US" dirty="0"/>
              <a:t>A </a:t>
            </a:r>
            <a:r>
              <a:rPr lang="en-US" dirty="0" err="1"/>
              <a:t>ciphertext</a:t>
            </a:r>
            <a:r>
              <a:rPr lang="en-US" dirty="0"/>
              <a:t> is </a:t>
            </a:r>
            <a:r>
              <a:rPr lang="en-US" b="1" i="1" dirty="0"/>
              <a:t>C</a:t>
            </a:r>
          </a:p>
          <a:p>
            <a:r>
              <a:rPr lang="en-US" dirty="0"/>
              <a:t>The encryption function </a:t>
            </a:r>
            <a:r>
              <a:rPr lang="en-US" b="1" i="1" dirty="0"/>
              <a:t>E</a:t>
            </a:r>
            <a:r>
              <a:rPr lang="en-US" dirty="0"/>
              <a:t>(</a:t>
            </a:r>
            <a:r>
              <a:rPr lang="en-US" b="1" i="1" dirty="0"/>
              <a:t>x</a:t>
            </a:r>
            <a:r>
              <a:rPr lang="en-US" dirty="0"/>
              <a:t>) takes </a:t>
            </a:r>
            <a:r>
              <a:rPr lang="en-US" b="1" i="1" dirty="0"/>
              <a:t>M</a:t>
            </a:r>
            <a:r>
              <a:rPr lang="en-US" dirty="0"/>
              <a:t> and converts it into </a:t>
            </a:r>
            <a:r>
              <a:rPr lang="en-US" b="1" i="1" dirty="0"/>
              <a:t>C</a:t>
            </a:r>
          </a:p>
          <a:p>
            <a:pPr lvl="1"/>
            <a:r>
              <a:rPr lang="en-US" b="1" i="1" dirty="0"/>
              <a:t>E</a:t>
            </a:r>
            <a:r>
              <a:rPr lang="en-US" dirty="0"/>
              <a:t>(</a:t>
            </a:r>
            <a:r>
              <a:rPr lang="en-US" b="1" i="1" dirty="0"/>
              <a:t>M</a:t>
            </a:r>
            <a:r>
              <a:rPr lang="en-US" dirty="0"/>
              <a:t>) = </a:t>
            </a:r>
            <a:r>
              <a:rPr lang="en-US" b="1" i="1" dirty="0"/>
              <a:t>C</a:t>
            </a:r>
          </a:p>
          <a:p>
            <a:r>
              <a:rPr lang="en-US" dirty="0"/>
              <a:t>The decryption function </a:t>
            </a:r>
            <a:r>
              <a:rPr lang="en-US" b="1" i="1" dirty="0"/>
              <a:t>D</a:t>
            </a:r>
            <a:r>
              <a:rPr lang="en-US" dirty="0"/>
              <a:t>(</a:t>
            </a:r>
            <a:r>
              <a:rPr lang="en-US" b="1" i="1" dirty="0"/>
              <a:t>x</a:t>
            </a:r>
            <a:r>
              <a:rPr lang="en-US" dirty="0"/>
              <a:t>) takes </a:t>
            </a:r>
            <a:r>
              <a:rPr lang="en-US" b="1" i="1" dirty="0"/>
              <a:t>C</a:t>
            </a:r>
            <a:r>
              <a:rPr lang="en-US" dirty="0"/>
              <a:t> and converts it into </a:t>
            </a:r>
            <a:r>
              <a:rPr lang="en-US" b="1" i="1" dirty="0"/>
              <a:t>M</a:t>
            </a:r>
          </a:p>
          <a:p>
            <a:pPr lvl="1"/>
            <a:r>
              <a:rPr lang="en-US" b="1" i="1" dirty="0"/>
              <a:t>D</a:t>
            </a:r>
            <a:r>
              <a:rPr lang="en-US" dirty="0"/>
              <a:t>(</a:t>
            </a:r>
            <a:r>
              <a:rPr lang="en-US" b="1" i="1" dirty="0"/>
              <a:t>C</a:t>
            </a:r>
            <a:r>
              <a:rPr lang="en-US" dirty="0"/>
              <a:t>) = </a:t>
            </a:r>
            <a:r>
              <a:rPr lang="en-US" b="1" i="1" dirty="0"/>
              <a:t>M</a:t>
            </a:r>
          </a:p>
          <a:p>
            <a:r>
              <a:rPr lang="en-US" dirty="0"/>
              <a:t>We sometimes specify encryption and decryption functions </a:t>
            </a:r>
            <a:r>
              <a:rPr lang="en-US" b="1" i="1" dirty="0" err="1"/>
              <a:t>E</a:t>
            </a:r>
            <a:r>
              <a:rPr lang="en-US" b="1" i="1" baseline="-25000" dirty="0" err="1"/>
              <a:t>k</a:t>
            </a:r>
            <a:r>
              <a:rPr lang="en-US" dirty="0"/>
              <a:t>(</a:t>
            </a:r>
            <a:r>
              <a:rPr lang="en-US" b="1" i="1" dirty="0"/>
              <a:t>x</a:t>
            </a:r>
            <a:r>
              <a:rPr lang="en-US" dirty="0"/>
              <a:t>) and </a:t>
            </a:r>
            <a:r>
              <a:rPr lang="en-US" b="1" i="1" dirty="0" err="1"/>
              <a:t>D</a:t>
            </a:r>
            <a:r>
              <a:rPr lang="en-US" b="1" i="1" baseline="-25000" dirty="0" err="1"/>
              <a:t>k</a:t>
            </a:r>
            <a:r>
              <a:rPr lang="en-US" dirty="0"/>
              <a:t>(</a:t>
            </a:r>
            <a:r>
              <a:rPr lang="en-US" b="1" i="1" dirty="0"/>
              <a:t>x</a:t>
            </a:r>
            <a:r>
              <a:rPr lang="en-US" dirty="0"/>
              <a:t>) specific to a key </a:t>
            </a:r>
            <a:r>
              <a:rPr lang="en-US" b="1" i="1" dirty="0"/>
              <a:t>k</a:t>
            </a:r>
          </a:p>
        </p:txBody>
      </p:sp>
    </p:spTree>
    <p:extLst>
      <p:ext uri="{BB962C8B-B14F-4D97-AF65-F5344CB8AC3E}">
        <p14:creationId xmlns:p14="http://schemas.microsoft.com/office/powerpoint/2010/main" val="1359033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2</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536645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Attacks</a:t>
            </a:r>
          </a:p>
        </p:txBody>
      </p:sp>
      <p:sp>
        <p:nvSpPr>
          <p:cNvPr id="3" name="Content Placeholder 2"/>
          <p:cNvSpPr>
            <a:spLocks noGrp="1"/>
          </p:cNvSpPr>
          <p:nvPr>
            <p:ph idx="1"/>
          </p:nvPr>
        </p:nvSpPr>
        <p:spPr/>
        <p:txBody>
          <a:bodyPr>
            <a:normAutofit fontScale="92500" lnSpcReduction="20000"/>
          </a:bodyPr>
          <a:lstStyle/>
          <a:p>
            <a:r>
              <a:rPr lang="en-US" dirty="0"/>
              <a:t>Cryptography is supposed to prevent people from reading certain messages</a:t>
            </a:r>
          </a:p>
          <a:p>
            <a:r>
              <a:rPr lang="en-US" dirty="0"/>
              <a:t>Thus, we measure a </a:t>
            </a:r>
            <a:r>
              <a:rPr lang="en-US" b="1" dirty="0"/>
              <a:t>cryptosystem</a:t>
            </a:r>
            <a:r>
              <a:rPr lang="en-US" dirty="0"/>
              <a:t> based on its resistance to an </a:t>
            </a:r>
            <a:r>
              <a:rPr lang="en-US" b="1" dirty="0"/>
              <a:t>adversary</a:t>
            </a:r>
            <a:r>
              <a:rPr lang="en-US" dirty="0"/>
              <a:t> or </a:t>
            </a:r>
            <a:r>
              <a:rPr lang="en-US" b="1" dirty="0"/>
              <a:t>attacker</a:t>
            </a:r>
          </a:p>
          <a:p>
            <a:r>
              <a:rPr lang="en-US" dirty="0"/>
              <a:t>Kinds of attacks:</a:t>
            </a:r>
          </a:p>
          <a:p>
            <a:pPr lvl="1"/>
            <a:r>
              <a:rPr lang="en-US" b="1" dirty="0" err="1"/>
              <a:t>Ciphertext</a:t>
            </a:r>
            <a:r>
              <a:rPr lang="en-US" b="1" dirty="0"/>
              <a:t> only:</a:t>
            </a:r>
            <a:r>
              <a:rPr lang="en-US" dirty="0"/>
              <a:t>  Attacker only has access to an encrypted message, with a goal of decrypting it</a:t>
            </a:r>
          </a:p>
          <a:p>
            <a:pPr lvl="1"/>
            <a:r>
              <a:rPr lang="en-US" b="1" dirty="0"/>
              <a:t>Known plaintext:  </a:t>
            </a:r>
            <a:r>
              <a:rPr lang="en-US" dirty="0"/>
              <a:t>Attacker has access to a plaintext and its matching </a:t>
            </a:r>
            <a:r>
              <a:rPr lang="en-US" dirty="0" err="1"/>
              <a:t>ciphertext</a:t>
            </a:r>
            <a:r>
              <a:rPr lang="en-US" dirty="0"/>
              <a:t>, with a goal of discovering the key</a:t>
            </a:r>
          </a:p>
          <a:p>
            <a:pPr lvl="1"/>
            <a:r>
              <a:rPr lang="en-US" b="1" dirty="0"/>
              <a:t>Chosen plaintext: </a:t>
            </a:r>
            <a:r>
              <a:rPr lang="en-US" dirty="0"/>
              <a:t>Attacker may ask to encrypt any plaintext, with a goal of discovering the key</a:t>
            </a:r>
          </a:p>
          <a:p>
            <a:pPr lvl="1"/>
            <a:r>
              <a:rPr lang="en-US" dirty="0"/>
              <a:t>Others, less common</a:t>
            </a:r>
          </a:p>
          <a:p>
            <a:endParaRPr lang="en-US" dirty="0"/>
          </a:p>
        </p:txBody>
      </p:sp>
    </p:spTree>
    <p:extLst>
      <p:ext uri="{BB962C8B-B14F-4D97-AF65-F5344CB8AC3E}">
        <p14:creationId xmlns:p14="http://schemas.microsoft.com/office/powerpoint/2010/main" val="2567234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 remix</a:t>
            </a:r>
          </a:p>
        </p:txBody>
      </p:sp>
      <p:sp>
        <p:nvSpPr>
          <p:cNvPr id="3" name="Content Placeholder 2"/>
          <p:cNvSpPr>
            <a:spLocks noGrp="1"/>
          </p:cNvSpPr>
          <p:nvPr>
            <p:ph idx="1"/>
          </p:nvPr>
        </p:nvSpPr>
        <p:spPr/>
        <p:txBody>
          <a:bodyPr>
            <a:normAutofit/>
          </a:bodyPr>
          <a:lstStyle/>
          <a:p>
            <a:r>
              <a:rPr lang="en-US"/>
              <a:t>Rather </a:t>
            </a:r>
            <a:r>
              <a:rPr lang="en-US" dirty="0"/>
              <a:t>than use letters, a system popularized by Ron </a:t>
            </a:r>
            <a:r>
              <a:rPr lang="en-US" dirty="0" err="1"/>
              <a:t>Rivest</a:t>
            </a:r>
            <a:r>
              <a:rPr lang="en-US" dirty="0"/>
              <a:t> is to use </a:t>
            </a:r>
            <a:r>
              <a:rPr lang="en-US" b="1" dirty="0"/>
              <a:t>Alice</a:t>
            </a:r>
            <a:r>
              <a:rPr lang="en-US" dirty="0"/>
              <a:t> and </a:t>
            </a:r>
            <a:r>
              <a:rPr lang="en-US" b="1" dirty="0"/>
              <a:t>Bob</a:t>
            </a:r>
            <a:r>
              <a:rPr lang="en-US" dirty="0"/>
              <a:t> as the two parties communicating</a:t>
            </a:r>
          </a:p>
          <a:p>
            <a:pPr lvl="1"/>
            <a:r>
              <a:rPr lang="en-US" b="1" dirty="0"/>
              <a:t>Carl</a:t>
            </a:r>
            <a:r>
              <a:rPr lang="en-US" dirty="0"/>
              <a:t> or another “C” name can be used if three people are involved</a:t>
            </a:r>
          </a:p>
          <a:p>
            <a:r>
              <a:rPr lang="en-US" b="1" dirty="0"/>
              <a:t>Trent</a:t>
            </a:r>
            <a:r>
              <a:rPr lang="en-US" dirty="0"/>
              <a:t> is a trusted third party</a:t>
            </a:r>
          </a:p>
          <a:p>
            <a:r>
              <a:rPr lang="en-US" b="1" dirty="0"/>
              <a:t>Eve</a:t>
            </a:r>
            <a:r>
              <a:rPr lang="en-US" dirty="0"/>
              <a:t> is used for an evil user who often eavesdrops</a:t>
            </a:r>
          </a:p>
          <a:p>
            <a:r>
              <a:rPr lang="en-US" b="1" dirty="0"/>
              <a:t>Mallory</a:t>
            </a:r>
            <a:r>
              <a:rPr lang="en-US" dirty="0"/>
              <a:t> is used for a malicious user who is usually trying to modify messages</a:t>
            </a:r>
          </a:p>
        </p:txBody>
      </p:sp>
    </p:spTree>
    <p:extLst>
      <p:ext uri="{BB962C8B-B14F-4D97-AF65-F5344CB8AC3E}">
        <p14:creationId xmlns:p14="http://schemas.microsoft.com/office/powerpoint/2010/main" val="1402879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Encryption algorithms</a:t>
            </a:r>
          </a:p>
        </p:txBody>
      </p:sp>
      <p:sp>
        <p:nvSpPr>
          <p:cNvPr id="3" name="Content Placeholder 2"/>
          <p:cNvSpPr>
            <a:spLocks noGrp="1"/>
          </p:cNvSpPr>
          <p:nvPr>
            <p:ph idx="1"/>
          </p:nvPr>
        </p:nvSpPr>
        <p:spPr/>
        <p:txBody>
          <a:bodyPr>
            <a:normAutofit fontScale="92500" lnSpcReduction="10000"/>
          </a:bodyPr>
          <a:lstStyle/>
          <a:p>
            <a:r>
              <a:rPr lang="en-US" dirty="0"/>
              <a:t>The algorithms for encryption often rely on a secret piece of information, called a key</a:t>
            </a:r>
          </a:p>
          <a:p>
            <a:r>
              <a:rPr lang="en-US" dirty="0"/>
              <a:t>We can notate the use of a specific key in either of the two following ways:</a:t>
            </a:r>
          </a:p>
          <a:p>
            <a:pPr lvl="1"/>
            <a:r>
              <a:rPr lang="en-US" i="1" dirty="0"/>
              <a:t>C</a:t>
            </a:r>
            <a:r>
              <a:rPr lang="en-US" dirty="0"/>
              <a:t> = </a:t>
            </a:r>
            <a:r>
              <a:rPr lang="en-US" i="1" dirty="0"/>
              <a:t>E</a:t>
            </a:r>
            <a:r>
              <a:rPr lang="en-US" i="1" baseline="-25000" dirty="0"/>
              <a:t>K</a:t>
            </a:r>
            <a:r>
              <a:rPr lang="en-US" dirty="0"/>
              <a:t>(</a:t>
            </a:r>
            <a:r>
              <a:rPr lang="en-US" i="1" dirty="0"/>
              <a:t>M</a:t>
            </a:r>
            <a:r>
              <a:rPr lang="en-US" dirty="0"/>
              <a:t>)</a:t>
            </a:r>
          </a:p>
          <a:p>
            <a:pPr lvl="1"/>
            <a:r>
              <a:rPr lang="en-US" i="1" dirty="0"/>
              <a:t>C</a:t>
            </a:r>
            <a:r>
              <a:rPr lang="en-US" dirty="0"/>
              <a:t> = </a:t>
            </a:r>
            <a:r>
              <a:rPr lang="en-US" i="1" dirty="0"/>
              <a:t>E</a:t>
            </a:r>
            <a:r>
              <a:rPr lang="en-US" dirty="0"/>
              <a:t>(</a:t>
            </a:r>
            <a:r>
              <a:rPr lang="en-US" i="1" dirty="0"/>
              <a:t>K</a:t>
            </a:r>
            <a:r>
              <a:rPr lang="en-US" dirty="0"/>
              <a:t>, </a:t>
            </a:r>
            <a:r>
              <a:rPr lang="en-US" i="1" dirty="0"/>
              <a:t>M</a:t>
            </a:r>
            <a:r>
              <a:rPr lang="en-US" dirty="0"/>
              <a:t>)</a:t>
            </a:r>
          </a:p>
          <a:p>
            <a:r>
              <a:rPr lang="en-US" dirty="0"/>
              <a:t>In symmetric (or private key) encryption, the encryption key and the decryption key are the same</a:t>
            </a:r>
          </a:p>
          <a:p>
            <a:r>
              <a:rPr lang="en-US" dirty="0"/>
              <a:t>In asymmetric (or public key) encryption, the encryption key and the decryption key are different</a:t>
            </a:r>
          </a:p>
        </p:txBody>
      </p:sp>
    </p:spTree>
    <p:extLst>
      <p:ext uri="{BB962C8B-B14F-4D97-AF65-F5344CB8AC3E}">
        <p14:creationId xmlns:p14="http://schemas.microsoft.com/office/powerpoint/2010/main" val="65196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Symmetric vs. asymmetric</a:t>
            </a:r>
          </a:p>
        </p:txBody>
      </p:sp>
      <p:grpSp>
        <p:nvGrpSpPr>
          <p:cNvPr id="6" name="Group 5"/>
          <p:cNvGrpSpPr/>
          <p:nvPr/>
        </p:nvGrpSpPr>
        <p:grpSpPr>
          <a:xfrm>
            <a:off x="1826654" y="1702228"/>
            <a:ext cx="8003147" cy="2183973"/>
            <a:chOff x="302653" y="1626027"/>
            <a:chExt cx="8003147" cy="2183973"/>
          </a:xfrm>
        </p:grpSpPr>
        <p:sp>
          <p:nvSpPr>
            <p:cNvPr id="17" name="TextBox 16"/>
            <p:cNvSpPr txBox="1"/>
            <p:nvPr/>
          </p:nvSpPr>
          <p:spPr>
            <a:xfrm>
              <a:off x="4076700" y="2069068"/>
              <a:ext cx="990600" cy="369332"/>
            </a:xfrm>
            <a:prstGeom prst="rect">
              <a:avLst/>
            </a:prstGeom>
            <a:noFill/>
          </p:spPr>
          <p:txBody>
            <a:bodyPr wrap="square" rtlCol="0">
              <a:spAutoFit/>
            </a:bodyPr>
            <a:lstStyle/>
            <a:p>
              <a:pPr algn="ctr"/>
              <a:r>
                <a:rPr lang="en-US" dirty="0"/>
                <a:t>Key </a:t>
              </a:r>
              <a:r>
                <a:rPr lang="en-US" i="1" dirty="0"/>
                <a:t>K</a:t>
              </a:r>
            </a:p>
          </p:txBody>
        </p:sp>
        <p:grpSp>
          <p:nvGrpSpPr>
            <p:cNvPr id="3" name="Group 2"/>
            <p:cNvGrpSpPr/>
            <p:nvPr/>
          </p:nvGrpSpPr>
          <p:grpSpPr>
            <a:xfrm>
              <a:off x="914400" y="2253734"/>
              <a:ext cx="7391400" cy="1556266"/>
              <a:chOff x="914400" y="2253734"/>
              <a:chExt cx="7391400" cy="1556266"/>
            </a:xfrm>
            <a:effectLst>
              <a:outerShdw blurRad="50800" dist="38100" dir="2700000" algn="tl" rotWithShape="0">
                <a:prstClr val="black">
                  <a:alpha val="40000"/>
                </a:prstClr>
              </a:outerShdw>
            </a:effectLst>
          </p:grpSpPr>
          <p:sp>
            <p:nvSpPr>
              <p:cNvPr id="5" name="Rectangle 4"/>
              <p:cNvSpPr/>
              <p:nvPr/>
            </p:nvSpPr>
            <p:spPr>
              <a:xfrm>
                <a:off x="2209800" y="2819400"/>
                <a:ext cx="1676400" cy="9906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t>Encryption</a:t>
                </a:r>
              </a:p>
            </p:txBody>
          </p:sp>
          <p:cxnSp>
            <p:nvCxnSpPr>
              <p:cNvPr id="7" name="Straight Arrow Connector 6"/>
              <p:cNvCxnSpPr>
                <a:endCxn id="5" idx="1"/>
              </p:cNvCxnSpPr>
              <p:nvPr/>
            </p:nvCxnSpPr>
            <p:spPr>
              <a:xfrm>
                <a:off x="914400" y="3314700"/>
                <a:ext cx="1295400" cy="0"/>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5" idx="3"/>
                <a:endCxn id="9" idx="1"/>
              </p:cNvCxnSpPr>
              <p:nvPr/>
            </p:nvCxnSpPr>
            <p:spPr>
              <a:xfrm>
                <a:off x="3886200" y="3314700"/>
                <a:ext cx="1371600" cy="0"/>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257800" y="2819400"/>
                <a:ext cx="1676400" cy="9906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Decryption</a:t>
                </a:r>
              </a:p>
            </p:txBody>
          </p:sp>
          <p:cxnSp>
            <p:nvCxnSpPr>
              <p:cNvPr id="12" name="Straight Arrow Connector 11"/>
              <p:cNvCxnSpPr>
                <a:stCxn id="9" idx="3"/>
              </p:cNvCxnSpPr>
              <p:nvPr/>
            </p:nvCxnSpPr>
            <p:spPr>
              <a:xfrm>
                <a:off x="6934200" y="3314700"/>
                <a:ext cx="1371600" cy="0"/>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6" name="Elbow Connector 25"/>
              <p:cNvCxnSpPr>
                <a:stCxn id="17" idx="1"/>
                <a:endCxn id="5" idx="0"/>
              </p:cNvCxnSpPr>
              <p:nvPr/>
            </p:nvCxnSpPr>
            <p:spPr>
              <a:xfrm rot="10800000" flipV="1">
                <a:off x="3048000" y="2253734"/>
                <a:ext cx="1028700" cy="565666"/>
              </a:xfrm>
              <a:prstGeom prst="bentConnector2">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8" name="Elbow Connector 27"/>
              <p:cNvCxnSpPr>
                <a:stCxn id="17" idx="3"/>
                <a:endCxn id="9" idx="0"/>
              </p:cNvCxnSpPr>
              <p:nvPr/>
            </p:nvCxnSpPr>
            <p:spPr>
              <a:xfrm>
                <a:off x="5067300" y="2253734"/>
                <a:ext cx="1028700" cy="565666"/>
              </a:xfrm>
              <a:prstGeom prst="bentConnector2">
                <a:avLst/>
              </a:prstGeom>
              <a:ln w="38100">
                <a:tailEnd type="triangle" w="lg" len="lg"/>
              </a:ln>
            </p:spPr>
            <p:style>
              <a:lnRef idx="1">
                <a:schemeClr val="accent1"/>
              </a:lnRef>
              <a:fillRef idx="0">
                <a:schemeClr val="accent1"/>
              </a:fillRef>
              <a:effectRef idx="0">
                <a:schemeClr val="accent1"/>
              </a:effectRef>
              <a:fontRef idx="minor">
                <a:schemeClr val="tx1"/>
              </a:fontRef>
            </p:style>
          </p:cxnSp>
        </p:grpSp>
        <p:sp>
          <p:nvSpPr>
            <p:cNvPr id="46" name="TextBox 45"/>
            <p:cNvSpPr txBox="1"/>
            <p:nvPr/>
          </p:nvSpPr>
          <p:spPr>
            <a:xfrm>
              <a:off x="302653" y="1626027"/>
              <a:ext cx="3257549" cy="461665"/>
            </a:xfrm>
            <a:prstGeom prst="rect">
              <a:avLst/>
            </a:prstGeom>
            <a:noFill/>
          </p:spPr>
          <p:txBody>
            <a:bodyPr wrap="square" rtlCol="0">
              <a:spAutoFit/>
            </a:bodyPr>
            <a:lstStyle/>
            <a:p>
              <a:r>
                <a:rPr lang="en-US" sz="2400" dirty="0"/>
                <a:t>Symmetric Encryption</a:t>
              </a:r>
            </a:p>
          </p:txBody>
        </p:sp>
        <p:sp>
          <p:nvSpPr>
            <p:cNvPr id="48" name="TextBox 47"/>
            <p:cNvSpPr txBox="1"/>
            <p:nvPr/>
          </p:nvSpPr>
          <p:spPr>
            <a:xfrm>
              <a:off x="762000" y="2907268"/>
              <a:ext cx="1447800" cy="369332"/>
            </a:xfrm>
            <a:prstGeom prst="rect">
              <a:avLst/>
            </a:prstGeom>
            <a:noFill/>
          </p:spPr>
          <p:txBody>
            <a:bodyPr wrap="square" rtlCol="0">
              <a:spAutoFit/>
            </a:bodyPr>
            <a:lstStyle/>
            <a:p>
              <a:pPr algn="ctr"/>
              <a:r>
                <a:rPr lang="en-US" dirty="0"/>
                <a:t>Plaintext </a:t>
              </a:r>
              <a:r>
                <a:rPr lang="en-US" i="1" dirty="0"/>
                <a:t>M</a:t>
              </a:r>
            </a:p>
          </p:txBody>
        </p:sp>
        <p:sp>
          <p:nvSpPr>
            <p:cNvPr id="49" name="TextBox 48"/>
            <p:cNvSpPr txBox="1"/>
            <p:nvPr/>
          </p:nvSpPr>
          <p:spPr>
            <a:xfrm>
              <a:off x="3810000" y="2895600"/>
              <a:ext cx="1447800" cy="369332"/>
            </a:xfrm>
            <a:prstGeom prst="rect">
              <a:avLst/>
            </a:prstGeom>
            <a:noFill/>
          </p:spPr>
          <p:txBody>
            <a:bodyPr wrap="square" rtlCol="0">
              <a:spAutoFit/>
            </a:bodyPr>
            <a:lstStyle/>
            <a:p>
              <a:pPr algn="ctr"/>
              <a:r>
                <a:rPr lang="en-US" dirty="0" err="1"/>
                <a:t>Ciphertext</a:t>
              </a:r>
              <a:r>
                <a:rPr lang="en-US" dirty="0"/>
                <a:t> </a:t>
              </a:r>
              <a:r>
                <a:rPr lang="en-US" i="1" dirty="0"/>
                <a:t>C</a:t>
              </a:r>
            </a:p>
          </p:txBody>
        </p:sp>
        <p:sp>
          <p:nvSpPr>
            <p:cNvPr id="50" name="TextBox 49"/>
            <p:cNvSpPr txBox="1"/>
            <p:nvPr/>
          </p:nvSpPr>
          <p:spPr>
            <a:xfrm>
              <a:off x="6858000" y="2895600"/>
              <a:ext cx="1447800" cy="369332"/>
            </a:xfrm>
            <a:prstGeom prst="rect">
              <a:avLst/>
            </a:prstGeom>
            <a:noFill/>
          </p:spPr>
          <p:txBody>
            <a:bodyPr wrap="square" rtlCol="0">
              <a:spAutoFit/>
            </a:bodyPr>
            <a:lstStyle/>
            <a:p>
              <a:pPr algn="ctr"/>
              <a:r>
                <a:rPr lang="en-US" dirty="0"/>
                <a:t>Plaintext </a:t>
              </a:r>
              <a:r>
                <a:rPr lang="en-US" i="1" dirty="0"/>
                <a:t>M</a:t>
              </a:r>
            </a:p>
          </p:txBody>
        </p:sp>
      </p:grpSp>
      <p:grpSp>
        <p:nvGrpSpPr>
          <p:cNvPr id="10" name="Group 9"/>
          <p:cNvGrpSpPr/>
          <p:nvPr/>
        </p:nvGrpSpPr>
        <p:grpSpPr>
          <a:xfrm>
            <a:off x="1828800" y="4186535"/>
            <a:ext cx="8001000" cy="2442865"/>
            <a:chOff x="304800" y="4262735"/>
            <a:chExt cx="8001000" cy="2442865"/>
          </a:xfrm>
        </p:grpSpPr>
        <p:sp>
          <p:nvSpPr>
            <p:cNvPr id="34" name="TextBox 33"/>
            <p:cNvSpPr txBox="1"/>
            <p:nvPr/>
          </p:nvSpPr>
          <p:spPr>
            <a:xfrm>
              <a:off x="2057400" y="4736068"/>
              <a:ext cx="1981200" cy="369332"/>
            </a:xfrm>
            <a:prstGeom prst="rect">
              <a:avLst/>
            </a:prstGeom>
            <a:noFill/>
          </p:spPr>
          <p:txBody>
            <a:bodyPr wrap="square" rtlCol="0">
              <a:spAutoFit/>
            </a:bodyPr>
            <a:lstStyle/>
            <a:p>
              <a:pPr algn="ctr"/>
              <a:r>
                <a:rPr lang="en-US" dirty="0"/>
                <a:t>Encryption Key </a:t>
              </a:r>
              <a:r>
                <a:rPr lang="en-US" i="1" dirty="0"/>
                <a:t>K</a:t>
              </a:r>
              <a:r>
                <a:rPr lang="en-US" i="1" baseline="-25000" dirty="0"/>
                <a:t>E</a:t>
              </a:r>
            </a:p>
          </p:txBody>
        </p:sp>
        <p:sp>
          <p:nvSpPr>
            <p:cNvPr id="44" name="TextBox 43"/>
            <p:cNvSpPr txBox="1"/>
            <p:nvPr/>
          </p:nvSpPr>
          <p:spPr>
            <a:xfrm>
              <a:off x="5105400" y="4736068"/>
              <a:ext cx="1981200" cy="369332"/>
            </a:xfrm>
            <a:prstGeom prst="rect">
              <a:avLst/>
            </a:prstGeom>
            <a:noFill/>
          </p:spPr>
          <p:txBody>
            <a:bodyPr wrap="square" rtlCol="0">
              <a:spAutoFit/>
            </a:bodyPr>
            <a:lstStyle/>
            <a:p>
              <a:pPr algn="ctr"/>
              <a:r>
                <a:rPr lang="en-US" dirty="0"/>
                <a:t>Decryption Key </a:t>
              </a:r>
              <a:r>
                <a:rPr lang="en-US" i="1" dirty="0"/>
                <a:t>K</a:t>
              </a:r>
              <a:r>
                <a:rPr lang="en-US" i="1" baseline="-25000" dirty="0"/>
                <a:t>D</a:t>
              </a:r>
            </a:p>
          </p:txBody>
        </p:sp>
        <p:grpSp>
          <p:nvGrpSpPr>
            <p:cNvPr id="4" name="Group 3"/>
            <p:cNvGrpSpPr/>
            <p:nvPr/>
          </p:nvGrpSpPr>
          <p:grpSpPr>
            <a:xfrm>
              <a:off x="914400" y="5105400"/>
              <a:ext cx="7391400" cy="1600200"/>
              <a:chOff x="914400" y="5105400"/>
              <a:chExt cx="7391400" cy="1600200"/>
            </a:xfrm>
            <a:effectLst>
              <a:outerShdw blurRad="50800" dist="38100" dir="2700000" algn="tl" rotWithShape="0">
                <a:prstClr val="black">
                  <a:alpha val="40000"/>
                </a:prstClr>
              </a:outerShdw>
            </a:effectLst>
          </p:grpSpPr>
          <p:sp>
            <p:nvSpPr>
              <p:cNvPr id="29" name="Rectangle 28"/>
              <p:cNvSpPr/>
              <p:nvPr/>
            </p:nvSpPr>
            <p:spPr>
              <a:xfrm>
                <a:off x="2209800" y="5715000"/>
                <a:ext cx="1676400" cy="9906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t>Encryption</a:t>
                </a:r>
              </a:p>
            </p:txBody>
          </p:sp>
          <p:cxnSp>
            <p:nvCxnSpPr>
              <p:cNvPr id="30" name="Straight Arrow Connector 29"/>
              <p:cNvCxnSpPr>
                <a:endCxn id="29" idx="1"/>
              </p:cNvCxnSpPr>
              <p:nvPr/>
            </p:nvCxnSpPr>
            <p:spPr>
              <a:xfrm>
                <a:off x="914400" y="6210300"/>
                <a:ext cx="1295400" cy="0"/>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9" idx="3"/>
                <a:endCxn id="32" idx="1"/>
              </p:cNvCxnSpPr>
              <p:nvPr/>
            </p:nvCxnSpPr>
            <p:spPr>
              <a:xfrm>
                <a:off x="3886200" y="6210300"/>
                <a:ext cx="1371600" cy="0"/>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5257800" y="5715000"/>
                <a:ext cx="1676400" cy="9906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Decryption</a:t>
                </a:r>
              </a:p>
            </p:txBody>
          </p:sp>
          <p:cxnSp>
            <p:nvCxnSpPr>
              <p:cNvPr id="33" name="Straight Arrow Connector 32"/>
              <p:cNvCxnSpPr>
                <a:stCxn id="32" idx="3"/>
              </p:cNvCxnSpPr>
              <p:nvPr/>
            </p:nvCxnSpPr>
            <p:spPr>
              <a:xfrm>
                <a:off x="6934200" y="6210300"/>
                <a:ext cx="1371600" cy="0"/>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29" idx="0"/>
              </p:cNvCxnSpPr>
              <p:nvPr/>
            </p:nvCxnSpPr>
            <p:spPr>
              <a:xfrm>
                <a:off x="3047999" y="5105400"/>
                <a:ext cx="1" cy="609600"/>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6095999" y="5105400"/>
                <a:ext cx="1" cy="609600"/>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grpSp>
        <p:sp>
          <p:nvSpPr>
            <p:cNvPr id="47" name="TextBox 46"/>
            <p:cNvSpPr txBox="1"/>
            <p:nvPr/>
          </p:nvSpPr>
          <p:spPr>
            <a:xfrm>
              <a:off x="304800" y="4262735"/>
              <a:ext cx="3257549" cy="461665"/>
            </a:xfrm>
            <a:prstGeom prst="rect">
              <a:avLst/>
            </a:prstGeom>
            <a:noFill/>
          </p:spPr>
          <p:txBody>
            <a:bodyPr wrap="square" rtlCol="0">
              <a:spAutoFit/>
            </a:bodyPr>
            <a:lstStyle/>
            <a:p>
              <a:r>
                <a:rPr lang="en-US" sz="2400" dirty="0"/>
                <a:t>Asymmetric Encryption</a:t>
              </a:r>
            </a:p>
          </p:txBody>
        </p:sp>
        <p:sp>
          <p:nvSpPr>
            <p:cNvPr id="53" name="TextBox 52"/>
            <p:cNvSpPr txBox="1"/>
            <p:nvPr/>
          </p:nvSpPr>
          <p:spPr>
            <a:xfrm>
              <a:off x="762000" y="5802868"/>
              <a:ext cx="1447800" cy="369332"/>
            </a:xfrm>
            <a:prstGeom prst="rect">
              <a:avLst/>
            </a:prstGeom>
            <a:noFill/>
          </p:spPr>
          <p:txBody>
            <a:bodyPr wrap="square" rtlCol="0">
              <a:spAutoFit/>
            </a:bodyPr>
            <a:lstStyle/>
            <a:p>
              <a:pPr algn="ctr"/>
              <a:r>
                <a:rPr lang="en-US" dirty="0"/>
                <a:t>Plaintext </a:t>
              </a:r>
              <a:r>
                <a:rPr lang="en-US" i="1" dirty="0"/>
                <a:t>M</a:t>
              </a:r>
            </a:p>
          </p:txBody>
        </p:sp>
        <p:sp>
          <p:nvSpPr>
            <p:cNvPr id="54" name="TextBox 53"/>
            <p:cNvSpPr txBox="1"/>
            <p:nvPr/>
          </p:nvSpPr>
          <p:spPr>
            <a:xfrm>
              <a:off x="3810000" y="5791200"/>
              <a:ext cx="1447800" cy="369332"/>
            </a:xfrm>
            <a:prstGeom prst="rect">
              <a:avLst/>
            </a:prstGeom>
            <a:noFill/>
          </p:spPr>
          <p:txBody>
            <a:bodyPr wrap="square" rtlCol="0">
              <a:spAutoFit/>
            </a:bodyPr>
            <a:lstStyle/>
            <a:p>
              <a:pPr algn="ctr"/>
              <a:r>
                <a:rPr lang="en-US" dirty="0" err="1"/>
                <a:t>Ciphertext</a:t>
              </a:r>
              <a:r>
                <a:rPr lang="en-US" dirty="0"/>
                <a:t> </a:t>
              </a:r>
              <a:r>
                <a:rPr lang="en-US" i="1" dirty="0"/>
                <a:t>C</a:t>
              </a:r>
            </a:p>
          </p:txBody>
        </p:sp>
        <p:sp>
          <p:nvSpPr>
            <p:cNvPr id="55" name="TextBox 54"/>
            <p:cNvSpPr txBox="1"/>
            <p:nvPr/>
          </p:nvSpPr>
          <p:spPr>
            <a:xfrm>
              <a:off x="6858000" y="5791200"/>
              <a:ext cx="1447800" cy="369332"/>
            </a:xfrm>
            <a:prstGeom prst="rect">
              <a:avLst/>
            </a:prstGeom>
            <a:noFill/>
          </p:spPr>
          <p:txBody>
            <a:bodyPr wrap="square" rtlCol="0">
              <a:spAutoFit/>
            </a:bodyPr>
            <a:lstStyle/>
            <a:p>
              <a:pPr algn="ctr"/>
              <a:r>
                <a:rPr lang="en-US" dirty="0"/>
                <a:t>Plaintext </a:t>
              </a:r>
              <a:r>
                <a:rPr lang="en-US" i="1" dirty="0"/>
                <a:t>M</a:t>
              </a:r>
            </a:p>
          </p:txBody>
        </p:sp>
      </p:grpSp>
    </p:spTree>
    <p:extLst>
      <p:ext uri="{BB962C8B-B14F-4D97-AF65-F5344CB8AC3E}">
        <p14:creationId xmlns:p14="http://schemas.microsoft.com/office/powerpoint/2010/main" val="417416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Cryptanalysis</a:t>
            </a:r>
          </a:p>
        </p:txBody>
      </p:sp>
      <p:sp>
        <p:nvSpPr>
          <p:cNvPr id="3" name="Content Placeholder 2"/>
          <p:cNvSpPr>
            <a:spLocks noGrp="1"/>
          </p:cNvSpPr>
          <p:nvPr>
            <p:ph idx="1"/>
          </p:nvPr>
        </p:nvSpPr>
        <p:spPr/>
        <p:txBody>
          <a:bodyPr>
            <a:normAutofit fontScale="92500" lnSpcReduction="20000"/>
          </a:bodyPr>
          <a:lstStyle/>
          <a:p>
            <a:r>
              <a:rPr lang="en-US" dirty="0"/>
              <a:t>There are two kinds of security for encryption schemes</a:t>
            </a:r>
          </a:p>
          <a:p>
            <a:pPr lvl="1"/>
            <a:r>
              <a:rPr lang="en-US" b="1" dirty="0"/>
              <a:t>Unconditionally secure</a:t>
            </a:r>
          </a:p>
          <a:p>
            <a:pPr lvl="2"/>
            <a:r>
              <a:rPr lang="en-US" dirty="0"/>
              <a:t>No matter how much time or energy an attacker has, it is impossible to determine the plaintext</a:t>
            </a:r>
          </a:p>
          <a:p>
            <a:pPr lvl="1"/>
            <a:r>
              <a:rPr lang="en-US" b="1" dirty="0"/>
              <a:t>Computationally secure</a:t>
            </a:r>
          </a:p>
          <a:p>
            <a:pPr lvl="2"/>
            <a:r>
              <a:rPr lang="en-US" dirty="0"/>
              <a:t>The cost of breaking the cipher exceeds the value of the encrypted information</a:t>
            </a:r>
          </a:p>
          <a:p>
            <a:pPr lvl="2"/>
            <a:r>
              <a:rPr lang="en-US" dirty="0"/>
              <a:t>The time required to break the cipher exceeds the useful lifetime of the information</a:t>
            </a:r>
          </a:p>
          <a:p>
            <a:r>
              <a:rPr lang="en-US" dirty="0"/>
              <a:t>We focus on computationally secure, because there is only one practical system that is unconditionally secure</a:t>
            </a:r>
          </a:p>
          <a:p>
            <a:endParaRPr lang="en-US" dirty="0"/>
          </a:p>
          <a:p>
            <a:r>
              <a:rPr lang="en-US" dirty="0"/>
              <a:t>"I want them to remain secret for as long as men are capable of evil"  -</a:t>
            </a:r>
            <a:r>
              <a:rPr lang="en-US" dirty="0" err="1"/>
              <a:t>Avi</a:t>
            </a:r>
            <a:r>
              <a:rPr lang="en-US" dirty="0"/>
              <a:t> from </a:t>
            </a:r>
            <a:r>
              <a:rPr lang="en-US" dirty="0" err="1"/>
              <a:t>Cryptonomicon</a:t>
            </a:r>
            <a:endParaRPr lang="en-US" dirty="0"/>
          </a:p>
          <a:p>
            <a:endParaRPr lang="en-US" dirty="0"/>
          </a:p>
        </p:txBody>
      </p:sp>
    </p:spTree>
    <p:extLst>
      <p:ext uri="{BB962C8B-B14F-4D97-AF65-F5344CB8AC3E}">
        <p14:creationId xmlns:p14="http://schemas.microsoft.com/office/powerpoint/2010/main" val="114012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Review of Modular Arithmetic</a:t>
            </a:r>
            <a:endParaRPr lang="en-US" dirty="0"/>
          </a:p>
        </p:txBody>
      </p:sp>
      <p:sp>
        <p:nvSpPr>
          <p:cNvPr id="36867" name="Content Placeholder 2"/>
          <p:cNvSpPr>
            <a:spLocks noGrp="1"/>
          </p:cNvSpPr>
          <p:nvPr>
            <p:ph idx="1"/>
          </p:nvPr>
        </p:nvSpPr>
        <p:spPr/>
        <p:txBody>
          <a:bodyPr>
            <a:normAutofit/>
          </a:bodyPr>
          <a:lstStyle/>
          <a:p>
            <a:r>
              <a:rPr lang="en-US" dirty="0"/>
              <a:t>Modulo operator takes the remainder</a:t>
            </a:r>
          </a:p>
          <a:p>
            <a:r>
              <a:rPr lang="en-US" dirty="0"/>
              <a:t>Two numbers are said to be congruent modulo </a:t>
            </a:r>
            <a:r>
              <a:rPr lang="en-US" b="1" i="1" dirty="0"/>
              <a:t>n</a:t>
            </a:r>
            <a:r>
              <a:rPr lang="en-US" dirty="0"/>
              <a:t> if they have the same remainder when divided by </a:t>
            </a:r>
            <a:r>
              <a:rPr lang="en-US" b="1" i="1" dirty="0"/>
              <a:t>n</a:t>
            </a:r>
          </a:p>
          <a:p>
            <a:r>
              <a:rPr lang="en-US" dirty="0"/>
              <a:t>For example,</a:t>
            </a:r>
          </a:p>
          <a:p>
            <a:pPr>
              <a:buNone/>
            </a:pPr>
            <a:r>
              <a:rPr lang="en-US" dirty="0"/>
              <a:t>	39 </a:t>
            </a:r>
            <a:r>
              <a:rPr lang="en-US" dirty="0">
                <a:sym typeface="Symbol" pitchFamily="18" charset="2"/>
              </a:rPr>
              <a:t> </a:t>
            </a:r>
            <a:r>
              <a:rPr lang="en-US" dirty="0"/>
              <a:t>3 (mod 12)</a:t>
            </a:r>
          </a:p>
          <a:p>
            <a:r>
              <a:rPr lang="en-US" dirty="0"/>
              <a:t>Addition, subtraction, and multiplication:</a:t>
            </a:r>
          </a:p>
          <a:p>
            <a:pPr lvl="1"/>
            <a:r>
              <a:rPr lang="en-US" dirty="0"/>
              <a:t>[(</a:t>
            </a:r>
            <a:r>
              <a:rPr lang="en-US" b="1" i="1" dirty="0"/>
              <a:t>a</a:t>
            </a:r>
            <a:r>
              <a:rPr lang="en-US" dirty="0"/>
              <a:t> mod </a:t>
            </a:r>
            <a:r>
              <a:rPr lang="en-US" b="1" i="1" dirty="0"/>
              <a:t>n</a:t>
            </a:r>
            <a:r>
              <a:rPr lang="en-US" dirty="0"/>
              <a:t>) + (</a:t>
            </a:r>
            <a:r>
              <a:rPr lang="en-US" b="1" i="1" dirty="0"/>
              <a:t>b</a:t>
            </a:r>
            <a:r>
              <a:rPr lang="en-US" dirty="0"/>
              <a:t> mod </a:t>
            </a:r>
            <a:r>
              <a:rPr lang="en-US" b="1" i="1" dirty="0"/>
              <a:t>n</a:t>
            </a:r>
            <a:r>
              <a:rPr lang="en-US" dirty="0"/>
              <a:t>)] mod </a:t>
            </a:r>
            <a:r>
              <a:rPr lang="en-US" b="1" i="1" dirty="0"/>
              <a:t>n</a:t>
            </a:r>
            <a:r>
              <a:rPr lang="en-US" dirty="0"/>
              <a:t> = (</a:t>
            </a:r>
            <a:r>
              <a:rPr lang="en-US" b="1" i="1" dirty="0"/>
              <a:t>a</a:t>
            </a:r>
            <a:r>
              <a:rPr lang="en-US" dirty="0"/>
              <a:t> + </a:t>
            </a:r>
            <a:r>
              <a:rPr lang="en-US" b="1" i="1" dirty="0"/>
              <a:t>b</a:t>
            </a:r>
            <a:r>
              <a:rPr lang="en-US" dirty="0"/>
              <a:t>) mod </a:t>
            </a:r>
            <a:r>
              <a:rPr lang="en-US" b="1" i="1" dirty="0"/>
              <a:t>n</a:t>
            </a:r>
          </a:p>
          <a:p>
            <a:pPr lvl="1"/>
            <a:r>
              <a:rPr lang="en-US" dirty="0"/>
              <a:t>[(</a:t>
            </a:r>
            <a:r>
              <a:rPr lang="en-US" b="1" i="1" dirty="0"/>
              <a:t>a</a:t>
            </a:r>
            <a:r>
              <a:rPr lang="en-US" dirty="0"/>
              <a:t> mod </a:t>
            </a:r>
            <a:r>
              <a:rPr lang="en-US" b="1" i="1" dirty="0"/>
              <a:t>n</a:t>
            </a:r>
            <a:r>
              <a:rPr lang="en-US" dirty="0"/>
              <a:t>) – (</a:t>
            </a:r>
            <a:r>
              <a:rPr lang="en-US" b="1" i="1" dirty="0"/>
              <a:t>b</a:t>
            </a:r>
            <a:r>
              <a:rPr lang="en-US" dirty="0"/>
              <a:t> mod </a:t>
            </a:r>
            <a:r>
              <a:rPr lang="en-US" b="1" i="1" dirty="0"/>
              <a:t>n</a:t>
            </a:r>
            <a:r>
              <a:rPr lang="en-US" dirty="0"/>
              <a:t>)] mod </a:t>
            </a:r>
            <a:r>
              <a:rPr lang="en-US" b="1" i="1" dirty="0"/>
              <a:t>n</a:t>
            </a:r>
            <a:r>
              <a:rPr lang="en-US" dirty="0"/>
              <a:t> = (</a:t>
            </a:r>
            <a:r>
              <a:rPr lang="en-US" b="1" i="1" dirty="0"/>
              <a:t>a</a:t>
            </a:r>
            <a:r>
              <a:rPr lang="en-US" dirty="0"/>
              <a:t> – </a:t>
            </a:r>
            <a:r>
              <a:rPr lang="en-US" b="1" i="1" dirty="0"/>
              <a:t>b</a:t>
            </a:r>
            <a:r>
              <a:rPr lang="en-US" dirty="0"/>
              <a:t>) mod </a:t>
            </a:r>
            <a:r>
              <a:rPr lang="en-US" b="1" i="1" dirty="0"/>
              <a:t>n</a:t>
            </a:r>
          </a:p>
          <a:p>
            <a:pPr lvl="1"/>
            <a:r>
              <a:rPr lang="en-US" dirty="0"/>
              <a:t>[(</a:t>
            </a:r>
            <a:r>
              <a:rPr lang="en-US" b="1" i="1" dirty="0"/>
              <a:t>a</a:t>
            </a:r>
            <a:r>
              <a:rPr lang="en-US" dirty="0"/>
              <a:t> mod </a:t>
            </a:r>
            <a:r>
              <a:rPr lang="en-US" b="1" i="1" dirty="0"/>
              <a:t>n</a:t>
            </a:r>
            <a:r>
              <a:rPr lang="en-US" dirty="0"/>
              <a:t>) x (</a:t>
            </a:r>
            <a:r>
              <a:rPr lang="en-US" b="1" i="1" dirty="0"/>
              <a:t>b</a:t>
            </a:r>
            <a:r>
              <a:rPr lang="en-US" dirty="0"/>
              <a:t> mod </a:t>
            </a:r>
            <a:r>
              <a:rPr lang="en-US" b="1" i="1" dirty="0"/>
              <a:t>n</a:t>
            </a:r>
            <a:r>
              <a:rPr lang="en-US" dirty="0"/>
              <a:t>)] mod </a:t>
            </a:r>
            <a:r>
              <a:rPr lang="en-US" b="1" i="1" dirty="0"/>
              <a:t>n</a:t>
            </a:r>
            <a:r>
              <a:rPr lang="en-US" dirty="0"/>
              <a:t> = (</a:t>
            </a:r>
            <a:r>
              <a:rPr lang="en-US" b="1" i="1" dirty="0"/>
              <a:t>a</a:t>
            </a:r>
            <a:r>
              <a:rPr lang="en-US" dirty="0"/>
              <a:t> x </a:t>
            </a:r>
            <a:r>
              <a:rPr lang="en-US" b="1" i="1" dirty="0"/>
              <a:t>b</a:t>
            </a:r>
            <a:r>
              <a:rPr lang="en-US" dirty="0"/>
              <a:t>) mod </a:t>
            </a:r>
            <a:r>
              <a:rPr lang="en-US" b="1" i="1" dirty="0"/>
              <a:t>n</a:t>
            </a:r>
          </a:p>
        </p:txBody>
      </p:sp>
    </p:spTree>
    <p:extLst>
      <p:ext uri="{BB962C8B-B14F-4D97-AF65-F5344CB8AC3E}">
        <p14:creationId xmlns:p14="http://schemas.microsoft.com/office/powerpoint/2010/main" val="3706699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686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68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Divided and Conquered</a:t>
            </a:r>
            <a:endParaRPr lang="en-US" dirty="0"/>
          </a:p>
        </p:txBody>
      </p:sp>
      <p:sp>
        <p:nvSpPr>
          <p:cNvPr id="37891" name="Content Placeholder 2"/>
          <p:cNvSpPr>
            <a:spLocks noGrp="1"/>
          </p:cNvSpPr>
          <p:nvPr>
            <p:ph idx="1"/>
          </p:nvPr>
        </p:nvSpPr>
        <p:spPr/>
        <p:txBody>
          <a:bodyPr>
            <a:normAutofit/>
          </a:bodyPr>
          <a:lstStyle/>
          <a:p>
            <a:r>
              <a:rPr lang="en-US" dirty="0"/>
              <a:t>We can’t actually divide</a:t>
            </a:r>
          </a:p>
          <a:p>
            <a:r>
              <a:rPr lang="en-US" dirty="0"/>
              <a:t>Instead, we have to find the multiplicative inverse</a:t>
            </a:r>
          </a:p>
          <a:p>
            <a:r>
              <a:rPr lang="en-US" dirty="0"/>
              <a:t>The multiplicative inverse of </a:t>
            </a:r>
            <a:r>
              <a:rPr lang="en-US" b="1" i="1" dirty="0"/>
              <a:t>x</a:t>
            </a:r>
            <a:r>
              <a:rPr lang="en-US" dirty="0"/>
              <a:t> exists if and only if </a:t>
            </a:r>
            <a:r>
              <a:rPr lang="en-US" b="1" i="1" dirty="0"/>
              <a:t>x</a:t>
            </a:r>
            <a:r>
              <a:rPr lang="en-US" dirty="0"/>
              <a:t> is relatively prime to </a:t>
            </a:r>
            <a:r>
              <a:rPr lang="en-US" b="1" i="1" dirty="0"/>
              <a:t>n</a:t>
            </a:r>
          </a:p>
          <a:p>
            <a:r>
              <a:rPr lang="en-US" dirty="0"/>
              <a:t>13 ∙ 5</a:t>
            </a:r>
            <a:r>
              <a:rPr lang="en-US" dirty="0">
                <a:sym typeface="Symbol" pitchFamily="18" charset="2"/>
              </a:rPr>
              <a:t> </a:t>
            </a:r>
            <a:r>
              <a:rPr lang="en-US" dirty="0"/>
              <a:t> 65 </a:t>
            </a:r>
            <a:r>
              <a:rPr lang="en-US" dirty="0">
                <a:sym typeface="Symbol" pitchFamily="18" charset="2"/>
              </a:rPr>
              <a:t> 1</a:t>
            </a:r>
            <a:r>
              <a:rPr lang="en-US" dirty="0"/>
              <a:t> (mod 16)</a:t>
            </a:r>
          </a:p>
          <a:p>
            <a:r>
              <a:rPr lang="en-US" dirty="0"/>
              <a:t>So, 13 and 5 are multiplicative inverses mod 16</a:t>
            </a:r>
          </a:p>
          <a:p>
            <a:r>
              <a:rPr lang="en-US" dirty="0"/>
              <a:t>But, 0, 2, 4, 6, 8, 10, and 12 do not have multiplicative inverses mod 16</a:t>
            </a:r>
          </a:p>
        </p:txBody>
      </p:sp>
    </p:spTree>
    <p:extLst>
      <p:ext uri="{BB962C8B-B14F-4D97-AF65-F5344CB8AC3E}">
        <p14:creationId xmlns:p14="http://schemas.microsoft.com/office/powerpoint/2010/main" val="1069617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8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8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8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Week 3 Review</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6828269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Definition</a:t>
            </a:r>
          </a:p>
        </p:txBody>
      </p:sp>
      <p:sp>
        <p:nvSpPr>
          <p:cNvPr id="5" name="Content Placeholder 4"/>
          <p:cNvSpPr>
            <a:spLocks noGrp="1"/>
          </p:cNvSpPr>
          <p:nvPr>
            <p:ph idx="1"/>
          </p:nvPr>
        </p:nvSpPr>
        <p:spPr/>
        <p:txBody>
          <a:bodyPr>
            <a:normAutofit/>
          </a:bodyPr>
          <a:lstStyle/>
          <a:p>
            <a:r>
              <a:rPr lang="en-US" dirty="0"/>
              <a:t>A shift cipher encrypts a message by shifting all of the letters down in the alphabet</a:t>
            </a:r>
          </a:p>
          <a:p>
            <a:r>
              <a:rPr lang="en-US" dirty="0"/>
              <a:t>Using the Latin alphabet, there are 26 (well, 25) possible shift ciphers</a:t>
            </a:r>
          </a:p>
          <a:p>
            <a:r>
              <a:rPr lang="en-US" dirty="0"/>
              <a:t>We can model a shift cipher by numbering the letters A, B, C, … Z as 0, 1, 2, … 25</a:t>
            </a:r>
          </a:p>
          <a:p>
            <a:r>
              <a:rPr lang="en-US" dirty="0"/>
              <a:t>Then, we let the key </a:t>
            </a:r>
            <a:r>
              <a:rPr lang="en-US" b="1" i="1" dirty="0"/>
              <a:t>k</a:t>
            </a:r>
            <a:r>
              <a:rPr lang="en-US" dirty="0"/>
              <a:t> be the shift</a:t>
            </a:r>
          </a:p>
          <a:p>
            <a:r>
              <a:rPr lang="en-US" dirty="0"/>
              <a:t>For a given letter </a:t>
            </a:r>
            <a:r>
              <a:rPr lang="en-US" b="1" i="1" dirty="0"/>
              <a:t>x</a:t>
            </a:r>
            <a:r>
              <a:rPr lang="en-US" dirty="0"/>
              <a:t>:</a:t>
            </a:r>
            <a:endParaRPr lang="en-US" b="1" i="1" dirty="0"/>
          </a:p>
          <a:p>
            <a:pPr lvl="1">
              <a:buNone/>
            </a:pPr>
            <a:r>
              <a:rPr lang="en-US" b="1" i="1" dirty="0" err="1"/>
              <a:t>E</a:t>
            </a:r>
            <a:r>
              <a:rPr lang="en-US" b="1" i="1" baseline="-25000" dirty="0" err="1"/>
              <a:t>k</a:t>
            </a:r>
            <a:r>
              <a:rPr lang="en-US" dirty="0"/>
              <a:t>(</a:t>
            </a:r>
            <a:r>
              <a:rPr lang="en-US" b="1" i="1" dirty="0"/>
              <a:t>x</a:t>
            </a:r>
            <a:r>
              <a:rPr lang="en-US" dirty="0"/>
              <a:t>) = (</a:t>
            </a:r>
            <a:r>
              <a:rPr lang="en-US" b="1" i="1" dirty="0"/>
              <a:t>x</a:t>
            </a:r>
            <a:r>
              <a:rPr lang="en-US" dirty="0"/>
              <a:t> + </a:t>
            </a:r>
            <a:r>
              <a:rPr lang="en-US" b="1" i="1" dirty="0"/>
              <a:t>k</a:t>
            </a:r>
            <a:r>
              <a:rPr lang="en-US" dirty="0"/>
              <a:t>) mod 26</a:t>
            </a:r>
          </a:p>
        </p:txBody>
      </p:sp>
    </p:spTree>
    <p:extLst>
      <p:ext uri="{BB962C8B-B14F-4D97-AF65-F5344CB8AC3E}">
        <p14:creationId xmlns:p14="http://schemas.microsoft.com/office/powerpoint/2010/main" val="2353904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fade">
                                      <p:cBhvr>
                                        <p:cTn id="3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Cryptanalysis of a Shift Cipher</a:t>
            </a:r>
            <a:endParaRPr lang="en-US" dirty="0"/>
          </a:p>
        </p:txBody>
      </p:sp>
      <p:sp>
        <p:nvSpPr>
          <p:cNvPr id="3" name="Content Placeholder 2"/>
          <p:cNvSpPr>
            <a:spLocks noGrp="1"/>
          </p:cNvSpPr>
          <p:nvPr>
            <p:ph idx="1"/>
          </p:nvPr>
        </p:nvSpPr>
        <p:spPr/>
        <p:txBody>
          <a:bodyPr/>
          <a:lstStyle/>
          <a:p>
            <a:r>
              <a:rPr lang="en-US" dirty="0"/>
              <a:t>Cryptanalysis of a shift cipher is incredibly easy</a:t>
            </a:r>
          </a:p>
          <a:p>
            <a:r>
              <a:rPr lang="en-US" dirty="0"/>
              <a:t>You just have to try 26 possibilities to be sure you have the right one</a:t>
            </a:r>
          </a:p>
          <a:p>
            <a:r>
              <a:rPr lang="en-US" dirty="0"/>
              <a:t>A shift cipher is a simplified version of a </a:t>
            </a:r>
            <a:r>
              <a:rPr lang="en-US" b="1" dirty="0"/>
              <a:t>substitution cipher</a:t>
            </a:r>
            <a:endParaRPr lang="en-US" dirty="0"/>
          </a:p>
        </p:txBody>
      </p:sp>
    </p:spTree>
    <p:extLst>
      <p:ext uri="{BB962C8B-B14F-4D97-AF65-F5344CB8AC3E}">
        <p14:creationId xmlns:p14="http://schemas.microsoft.com/office/powerpoint/2010/main" val="2930205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2</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013639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Definition</a:t>
            </a:r>
            <a:endParaRPr lang="en-US" dirty="0"/>
          </a:p>
        </p:txBody>
      </p:sp>
      <p:sp>
        <p:nvSpPr>
          <p:cNvPr id="6" name="Content Placeholder 5"/>
          <p:cNvSpPr>
            <a:spLocks noGrp="1"/>
          </p:cNvSpPr>
          <p:nvPr>
            <p:ph idx="1"/>
          </p:nvPr>
        </p:nvSpPr>
        <p:spPr/>
        <p:txBody>
          <a:bodyPr/>
          <a:lstStyle/>
          <a:p>
            <a:r>
              <a:rPr lang="en-US" dirty="0"/>
              <a:t>In a transposition cipher, the letters are reordered but their values are not changed</a:t>
            </a:r>
          </a:p>
          <a:p>
            <a:r>
              <a:rPr lang="en-US" dirty="0"/>
              <a:t>Any transposition cipher is a permutation function of some kind</a:t>
            </a:r>
          </a:p>
        </p:txBody>
      </p:sp>
    </p:spTree>
    <p:extLst>
      <p:ext uri="{BB962C8B-B14F-4D97-AF65-F5344CB8AC3E}">
        <p14:creationId xmlns:p14="http://schemas.microsoft.com/office/powerpoint/2010/main" val="1788288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Substitution ciphers</a:t>
            </a:r>
          </a:p>
        </p:txBody>
      </p:sp>
      <p:sp>
        <p:nvSpPr>
          <p:cNvPr id="5" name="Content Placeholder 4"/>
          <p:cNvSpPr>
            <a:spLocks noGrp="1"/>
          </p:cNvSpPr>
          <p:nvPr>
            <p:ph idx="1"/>
          </p:nvPr>
        </p:nvSpPr>
        <p:spPr/>
        <p:txBody>
          <a:bodyPr>
            <a:normAutofit/>
          </a:bodyPr>
          <a:lstStyle/>
          <a:p>
            <a:r>
              <a:rPr lang="en-US" b="1" dirty="0"/>
              <a:t>Substitution ciphers</a:t>
            </a:r>
            <a:r>
              <a:rPr lang="en-US" dirty="0"/>
              <a:t> cover a wide range of possible ciphers, including the </a:t>
            </a:r>
            <a:r>
              <a:rPr lang="en-US"/>
              <a:t>shift cipher</a:t>
            </a:r>
            <a:endParaRPr lang="en-US" dirty="0"/>
          </a:p>
          <a:p>
            <a:r>
              <a:rPr lang="en-US" dirty="0"/>
              <a:t>In a substitution cipher, each element of the plaintext is substituted for some corresponding element of the </a:t>
            </a:r>
            <a:r>
              <a:rPr lang="en-US" dirty="0" err="1"/>
              <a:t>ciphertext</a:t>
            </a:r>
            <a:endParaRPr lang="en-US" dirty="0"/>
          </a:p>
          <a:p>
            <a:r>
              <a:rPr lang="en-US" b="1" dirty="0" err="1"/>
              <a:t>Monoalphabetic</a:t>
            </a:r>
            <a:r>
              <a:rPr lang="en-US" dirty="0"/>
              <a:t> substitution ciphers always use the same substitutions for a letter (or given sequence of letters)</a:t>
            </a:r>
          </a:p>
          <a:p>
            <a:r>
              <a:rPr lang="en-US" b="1" dirty="0" err="1"/>
              <a:t>Polyalphabetic</a:t>
            </a:r>
            <a:r>
              <a:rPr lang="en-US" dirty="0"/>
              <a:t> substitution ciphers use different substitutions throughout the encryption process</a:t>
            </a:r>
          </a:p>
        </p:txBody>
      </p:sp>
    </p:spTree>
    <p:extLst>
      <p:ext uri="{BB962C8B-B14F-4D97-AF65-F5344CB8AC3E}">
        <p14:creationId xmlns:p14="http://schemas.microsoft.com/office/powerpoint/2010/main" val="2851547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2"/>
          <p:cNvSpPr>
            <a:spLocks noGrp="1"/>
          </p:cNvSpPr>
          <p:nvPr>
            <p:ph idx="1"/>
          </p:nvPr>
        </p:nvSpPr>
        <p:spPr>
          <a:xfrm>
            <a:off x="609600" y="1775192"/>
            <a:ext cx="6096000" cy="4625609"/>
          </a:xfrm>
        </p:spPr>
        <p:txBody>
          <a:bodyPr/>
          <a:lstStyle/>
          <a:p>
            <a:r>
              <a:rPr lang="en-US" dirty="0"/>
              <a:t>English language defeats us</a:t>
            </a:r>
          </a:p>
          <a:p>
            <a:r>
              <a:rPr lang="en-US" dirty="0"/>
              <a:t>Some letters are used more frequently than others:</a:t>
            </a:r>
          </a:p>
          <a:p>
            <a:pPr>
              <a:buFont typeface="Wingdings 2" pitchFamily="18" charset="2"/>
              <a:buNone/>
            </a:pPr>
            <a:r>
              <a:rPr lang="en-US" dirty="0"/>
              <a:t>	ETAOINSHRDLU</a:t>
            </a:r>
          </a:p>
          <a:p>
            <a:r>
              <a:rPr lang="en-US" dirty="0"/>
              <a:t>Longer texts will behave	more consistently</a:t>
            </a:r>
          </a:p>
          <a:p>
            <a:r>
              <a:rPr lang="en-US" dirty="0"/>
              <a:t>Make a histogram, </a:t>
            </a:r>
          </a:p>
          <a:p>
            <a:pPr>
              <a:buFont typeface="Wingdings 2" pitchFamily="18" charset="2"/>
              <a:buNone/>
            </a:pPr>
            <a:r>
              <a:rPr lang="en-US" dirty="0"/>
              <a:t>	break the cipher</a:t>
            </a:r>
          </a:p>
        </p:txBody>
      </p:sp>
      <p:pic>
        <p:nvPicPr>
          <p:cNvPr id="37892" name="Picture 4" descr="C:\Users\Barry\Desktop\English-slf.png"/>
          <p:cNvPicPr>
            <a:picLocks noChangeAspect="1" noChangeArrowheads="1"/>
          </p:cNvPicPr>
          <p:nvPr/>
        </p:nvPicPr>
        <p:blipFill>
          <a:blip r:embed="rId2" cstate="print"/>
          <a:srcRect/>
          <a:stretch>
            <a:fillRect/>
          </a:stretch>
        </p:blipFill>
        <p:spPr bwMode="auto">
          <a:xfrm>
            <a:off x="6324600" y="1981200"/>
            <a:ext cx="5600700" cy="4500563"/>
          </a:xfrm>
          <a:prstGeom prst="rect">
            <a:avLst/>
          </a:prstGeom>
          <a:noFill/>
          <a:ln w="9525">
            <a:noFill/>
            <a:miter lim="800000"/>
            <a:headEnd/>
            <a:tailEnd/>
          </a:ln>
        </p:spPr>
      </p:pic>
      <p:sp>
        <p:nvSpPr>
          <p:cNvPr id="2" name="Title 1"/>
          <p:cNvSpPr>
            <a:spLocks noGrp="1"/>
          </p:cNvSpPr>
          <p:nvPr>
            <p:ph type="title"/>
          </p:nvPr>
        </p:nvSpPr>
        <p:spPr/>
        <p:txBody>
          <a:bodyPr/>
          <a:lstStyle/>
          <a:p>
            <a:pPr>
              <a:defRPr/>
            </a:pPr>
            <a:r>
              <a:rPr lang="en-US" dirty="0"/>
              <a:t>Frequency Attack</a:t>
            </a:r>
          </a:p>
        </p:txBody>
      </p:sp>
    </p:spTree>
    <p:extLst>
      <p:ext uri="{BB962C8B-B14F-4D97-AF65-F5344CB8AC3E}">
        <p14:creationId xmlns:p14="http://schemas.microsoft.com/office/powerpoint/2010/main" val="743024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891">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891">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891">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8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Vigenère</a:t>
            </a:r>
            <a:r>
              <a:rPr lang="en-US" dirty="0"/>
              <a:t> cipher</a:t>
            </a:r>
          </a:p>
        </p:txBody>
      </p:sp>
      <p:sp>
        <p:nvSpPr>
          <p:cNvPr id="36867" name="Content Placeholder 2"/>
          <p:cNvSpPr>
            <a:spLocks noGrp="1"/>
          </p:cNvSpPr>
          <p:nvPr>
            <p:ph idx="1"/>
          </p:nvPr>
        </p:nvSpPr>
        <p:spPr/>
        <p:txBody>
          <a:bodyPr>
            <a:normAutofit/>
          </a:bodyPr>
          <a:lstStyle/>
          <a:p>
            <a:r>
              <a:rPr lang="en-US" dirty="0"/>
              <a:t>The </a:t>
            </a:r>
            <a:r>
              <a:rPr lang="en-US" dirty="0" err="1"/>
              <a:t>Vigenère</a:t>
            </a:r>
            <a:r>
              <a:rPr lang="en-US" dirty="0"/>
              <a:t> cipher is a form of </a:t>
            </a:r>
            <a:r>
              <a:rPr lang="en-US" dirty="0" err="1"/>
              <a:t>polyalphabetic</a:t>
            </a:r>
            <a:r>
              <a:rPr lang="en-US" dirty="0"/>
              <a:t> substitution cipher</a:t>
            </a:r>
          </a:p>
          <a:p>
            <a:r>
              <a:rPr lang="en-US" dirty="0"/>
              <a:t>In this cipher, we take a key word and repeat it, over and over, until it is as long as the message</a:t>
            </a:r>
          </a:p>
          <a:p>
            <a:r>
              <a:rPr lang="en-US" dirty="0"/>
              <a:t>Then, we add the repetitions of keywords to our message mod 26</a:t>
            </a:r>
          </a:p>
        </p:txBody>
      </p:sp>
    </p:spTree>
    <p:extLst>
      <p:ext uri="{BB962C8B-B14F-4D97-AF65-F5344CB8AC3E}">
        <p14:creationId xmlns:p14="http://schemas.microsoft.com/office/powerpoint/2010/main" val="2370157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Cryptanalysis of </a:t>
            </a:r>
            <a:r>
              <a:rPr lang="en-US" dirty="0" err="1"/>
              <a:t>Vigenère</a:t>
            </a:r>
            <a:endParaRPr lang="en-US" dirty="0"/>
          </a:p>
        </p:txBody>
      </p:sp>
      <p:sp>
        <p:nvSpPr>
          <p:cNvPr id="3" name="Content Placeholder 2"/>
          <p:cNvSpPr>
            <a:spLocks noGrp="1"/>
          </p:cNvSpPr>
          <p:nvPr>
            <p:ph idx="1"/>
          </p:nvPr>
        </p:nvSpPr>
        <p:spPr/>
        <p:txBody>
          <a:bodyPr/>
          <a:lstStyle/>
          <a:p>
            <a:r>
              <a:rPr lang="en-US" dirty="0"/>
              <a:t>The index of coincidence measures the differences in the frequencies in the </a:t>
            </a:r>
            <a:r>
              <a:rPr lang="en-US" dirty="0" err="1"/>
              <a:t>ciphertext</a:t>
            </a:r>
            <a:endParaRPr lang="en-US" dirty="0"/>
          </a:p>
          <a:p>
            <a:r>
              <a:rPr lang="en-US" dirty="0"/>
              <a:t>It is the probability that two randomly chosen letters from the </a:t>
            </a:r>
            <a:r>
              <a:rPr lang="en-US" dirty="0" err="1"/>
              <a:t>ciphertext</a:t>
            </a:r>
            <a:r>
              <a:rPr lang="en-US" dirty="0"/>
              <a:t> are the same</a:t>
            </a:r>
          </a:p>
          <a:p>
            <a:endParaRPr lang="en-US" dirty="0"/>
          </a:p>
          <a:p>
            <a:r>
              <a:rPr lang="en-US" dirty="0"/>
              <a:t>IC = </a:t>
            </a:r>
          </a:p>
        </p:txBody>
      </p:sp>
      <p:graphicFrame>
        <p:nvGraphicFramePr>
          <p:cNvPr id="4" name="Object 3"/>
          <p:cNvGraphicFramePr>
            <a:graphicFrameLocks noChangeAspect="1"/>
          </p:cNvGraphicFramePr>
          <p:nvPr>
            <p:extLst/>
          </p:nvPr>
        </p:nvGraphicFramePr>
        <p:xfrm>
          <a:off x="3124200" y="4025774"/>
          <a:ext cx="3886200" cy="1308226"/>
        </p:xfrm>
        <a:graphic>
          <a:graphicData uri="http://schemas.openxmlformats.org/presentationml/2006/ole">
            <mc:AlternateContent xmlns:mc="http://schemas.openxmlformats.org/markup-compatibility/2006">
              <mc:Choice xmlns:v="urn:schemas-microsoft-com:vml" Requires="v">
                <p:oleObj spid="_x0000_s2053" name="Equation" r:id="rId3" imgW="1282680" imgH="431640" progId="Equation.3">
                  <p:embed/>
                </p:oleObj>
              </mc:Choice>
              <mc:Fallback>
                <p:oleObj name="Equation" r:id="rId3" imgW="1282680" imgH="431640" progId="Equation.3">
                  <p:embed/>
                  <p:pic>
                    <p:nvPicPr>
                      <p:cNvPr id="4"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4025774"/>
                        <a:ext cx="3886200" cy="13082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Table 4"/>
          <p:cNvGraphicFramePr>
            <a:graphicFrameLocks noGrp="1"/>
          </p:cNvGraphicFramePr>
          <p:nvPr>
            <p:extLst/>
          </p:nvPr>
        </p:nvGraphicFramePr>
        <p:xfrm>
          <a:off x="609600" y="5638800"/>
          <a:ext cx="10972796" cy="914400"/>
        </p:xfrm>
        <a:graphic>
          <a:graphicData uri="http://schemas.openxmlformats.org/drawingml/2006/table">
            <a:tbl>
              <a:tblPr firstRow="1" bandRow="1">
                <a:tableStyleId>{5C22544A-7EE6-4342-B048-85BDC9FD1C3A}</a:tableStyleId>
              </a:tblPr>
              <a:tblGrid>
                <a:gridCol w="1781908">
                  <a:extLst>
                    <a:ext uri="{9D8B030D-6E8A-4147-A177-3AD203B41FA5}">
                      <a16:colId xmlns:a16="http://schemas.microsoft.com/office/drawing/2014/main" val="20000"/>
                    </a:ext>
                  </a:extLst>
                </a:gridCol>
                <a:gridCol w="1312984">
                  <a:extLst>
                    <a:ext uri="{9D8B030D-6E8A-4147-A177-3AD203B41FA5}">
                      <a16:colId xmlns:a16="http://schemas.microsoft.com/office/drawing/2014/main" val="20001"/>
                    </a:ext>
                  </a:extLst>
                </a:gridCol>
                <a:gridCol w="1312984">
                  <a:extLst>
                    <a:ext uri="{9D8B030D-6E8A-4147-A177-3AD203B41FA5}">
                      <a16:colId xmlns:a16="http://schemas.microsoft.com/office/drawing/2014/main" val="20002"/>
                    </a:ext>
                  </a:extLst>
                </a:gridCol>
                <a:gridCol w="1312984">
                  <a:extLst>
                    <a:ext uri="{9D8B030D-6E8A-4147-A177-3AD203B41FA5}">
                      <a16:colId xmlns:a16="http://schemas.microsoft.com/office/drawing/2014/main" val="20003"/>
                    </a:ext>
                  </a:extLst>
                </a:gridCol>
                <a:gridCol w="1312984">
                  <a:extLst>
                    <a:ext uri="{9D8B030D-6E8A-4147-A177-3AD203B41FA5}">
                      <a16:colId xmlns:a16="http://schemas.microsoft.com/office/drawing/2014/main" val="20004"/>
                    </a:ext>
                  </a:extLst>
                </a:gridCol>
                <a:gridCol w="1312984">
                  <a:extLst>
                    <a:ext uri="{9D8B030D-6E8A-4147-A177-3AD203B41FA5}">
                      <a16:colId xmlns:a16="http://schemas.microsoft.com/office/drawing/2014/main" val="20005"/>
                    </a:ext>
                  </a:extLst>
                </a:gridCol>
                <a:gridCol w="1312984">
                  <a:extLst>
                    <a:ext uri="{9D8B030D-6E8A-4147-A177-3AD203B41FA5}">
                      <a16:colId xmlns:a16="http://schemas.microsoft.com/office/drawing/2014/main" val="20006"/>
                    </a:ext>
                  </a:extLst>
                </a:gridCol>
                <a:gridCol w="1312984">
                  <a:extLst>
                    <a:ext uri="{9D8B030D-6E8A-4147-A177-3AD203B41FA5}">
                      <a16:colId xmlns:a16="http://schemas.microsoft.com/office/drawing/2014/main" val="20007"/>
                    </a:ext>
                  </a:extLst>
                </a:gridCol>
              </a:tblGrid>
              <a:tr h="370840">
                <a:tc>
                  <a:txBody>
                    <a:bodyPr/>
                    <a:lstStyle/>
                    <a:p>
                      <a:r>
                        <a:rPr lang="en-US" sz="2400" dirty="0"/>
                        <a:t>Period</a:t>
                      </a:r>
                    </a:p>
                  </a:txBody>
                  <a:tcPr/>
                </a:tc>
                <a:tc>
                  <a:txBody>
                    <a:bodyPr/>
                    <a:lstStyle/>
                    <a:p>
                      <a:r>
                        <a:rPr lang="en-US" sz="2400" dirty="0"/>
                        <a:t>1</a:t>
                      </a:r>
                    </a:p>
                  </a:txBody>
                  <a:tcPr/>
                </a:tc>
                <a:tc>
                  <a:txBody>
                    <a:bodyPr/>
                    <a:lstStyle/>
                    <a:p>
                      <a:r>
                        <a:rPr lang="en-US" sz="2400" dirty="0"/>
                        <a:t>2</a:t>
                      </a:r>
                    </a:p>
                  </a:txBody>
                  <a:tcPr/>
                </a:tc>
                <a:tc>
                  <a:txBody>
                    <a:bodyPr/>
                    <a:lstStyle/>
                    <a:p>
                      <a:r>
                        <a:rPr lang="en-US" sz="2400" dirty="0"/>
                        <a:t>3</a:t>
                      </a:r>
                    </a:p>
                  </a:txBody>
                  <a:tcPr/>
                </a:tc>
                <a:tc>
                  <a:txBody>
                    <a:bodyPr/>
                    <a:lstStyle/>
                    <a:p>
                      <a:r>
                        <a:rPr lang="en-US" sz="2400" dirty="0"/>
                        <a:t>4</a:t>
                      </a:r>
                    </a:p>
                  </a:txBody>
                  <a:tcPr/>
                </a:tc>
                <a:tc>
                  <a:txBody>
                    <a:bodyPr/>
                    <a:lstStyle/>
                    <a:p>
                      <a:r>
                        <a:rPr lang="en-US" sz="2400" dirty="0"/>
                        <a:t>5</a:t>
                      </a:r>
                    </a:p>
                  </a:txBody>
                  <a:tcPr/>
                </a:tc>
                <a:tc>
                  <a:txBody>
                    <a:bodyPr/>
                    <a:lstStyle/>
                    <a:p>
                      <a:r>
                        <a:rPr lang="en-US" sz="2400" dirty="0"/>
                        <a:t>10</a:t>
                      </a:r>
                    </a:p>
                  </a:txBody>
                  <a:tcPr/>
                </a:tc>
                <a:tc>
                  <a:txBody>
                    <a:bodyPr/>
                    <a:lstStyle/>
                    <a:p>
                      <a:r>
                        <a:rPr lang="en-US" sz="2400" dirty="0"/>
                        <a:t>Large</a:t>
                      </a:r>
                    </a:p>
                  </a:txBody>
                  <a:tcPr/>
                </a:tc>
                <a:extLst>
                  <a:ext uri="{0D108BD9-81ED-4DB2-BD59-A6C34878D82A}">
                    <a16:rowId xmlns:a16="http://schemas.microsoft.com/office/drawing/2014/main" val="10000"/>
                  </a:ext>
                </a:extLst>
              </a:tr>
              <a:tr h="370840">
                <a:tc>
                  <a:txBody>
                    <a:bodyPr/>
                    <a:lstStyle/>
                    <a:p>
                      <a:r>
                        <a:rPr lang="en-US" sz="2400" dirty="0"/>
                        <a:t>Expected</a:t>
                      </a:r>
                      <a:r>
                        <a:rPr lang="en-US" sz="2400" baseline="0" dirty="0"/>
                        <a:t> IC</a:t>
                      </a:r>
                      <a:endParaRPr lang="en-US" sz="2400" dirty="0"/>
                    </a:p>
                  </a:txBody>
                  <a:tcPr/>
                </a:tc>
                <a:tc>
                  <a:txBody>
                    <a:bodyPr/>
                    <a:lstStyle/>
                    <a:p>
                      <a:r>
                        <a:rPr lang="en-US" sz="2400" dirty="0"/>
                        <a:t>0.066</a:t>
                      </a:r>
                    </a:p>
                  </a:txBody>
                  <a:tcPr/>
                </a:tc>
                <a:tc>
                  <a:txBody>
                    <a:bodyPr/>
                    <a:lstStyle/>
                    <a:p>
                      <a:r>
                        <a:rPr lang="en-US" sz="2400" dirty="0"/>
                        <a:t>0.052</a:t>
                      </a:r>
                    </a:p>
                  </a:txBody>
                  <a:tcPr/>
                </a:tc>
                <a:tc>
                  <a:txBody>
                    <a:bodyPr/>
                    <a:lstStyle/>
                    <a:p>
                      <a:r>
                        <a:rPr lang="en-US" sz="2400" dirty="0"/>
                        <a:t>0.047</a:t>
                      </a:r>
                    </a:p>
                  </a:txBody>
                  <a:tcPr/>
                </a:tc>
                <a:tc>
                  <a:txBody>
                    <a:bodyPr/>
                    <a:lstStyle/>
                    <a:p>
                      <a:r>
                        <a:rPr lang="en-US" sz="2400" dirty="0"/>
                        <a:t>0.045</a:t>
                      </a:r>
                    </a:p>
                  </a:txBody>
                  <a:tcPr/>
                </a:tc>
                <a:tc>
                  <a:txBody>
                    <a:bodyPr/>
                    <a:lstStyle/>
                    <a:p>
                      <a:r>
                        <a:rPr lang="en-US" sz="2400" dirty="0"/>
                        <a:t>0.044</a:t>
                      </a:r>
                    </a:p>
                  </a:txBody>
                  <a:tcPr/>
                </a:tc>
                <a:tc>
                  <a:txBody>
                    <a:bodyPr/>
                    <a:lstStyle/>
                    <a:p>
                      <a:r>
                        <a:rPr lang="en-US" sz="2400" dirty="0"/>
                        <a:t>0.041</a:t>
                      </a:r>
                    </a:p>
                  </a:txBody>
                  <a:tcPr/>
                </a:tc>
                <a:tc>
                  <a:txBody>
                    <a:bodyPr/>
                    <a:lstStyle/>
                    <a:p>
                      <a:r>
                        <a:rPr lang="en-US" sz="2400" dirty="0"/>
                        <a:t>0.038</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37914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Normalized index of coincidence</a:t>
            </a:r>
          </a:p>
        </p:txBody>
      </p:sp>
      <p:sp>
        <p:nvSpPr>
          <p:cNvPr id="3" name="Content Placeholder 2"/>
          <p:cNvSpPr>
            <a:spLocks noGrp="1"/>
          </p:cNvSpPr>
          <p:nvPr>
            <p:ph idx="1"/>
          </p:nvPr>
        </p:nvSpPr>
        <p:spPr>
          <a:xfrm>
            <a:off x="609600" y="1775192"/>
            <a:ext cx="7162800" cy="4625609"/>
          </a:xfrm>
        </p:spPr>
        <p:txBody>
          <a:bodyPr>
            <a:normAutofit fontScale="92500" lnSpcReduction="10000"/>
          </a:bodyPr>
          <a:lstStyle/>
          <a:p>
            <a:r>
              <a:rPr lang="en-US" dirty="0"/>
              <a:t>Some systems look at a "normalized" index of coincidence, which is found by multiplying the formula given on the previous page by the number of letters in the language</a:t>
            </a:r>
          </a:p>
          <a:p>
            <a:pPr lvl="1"/>
            <a:r>
              <a:rPr lang="en-US" dirty="0"/>
              <a:t>26 for English</a:t>
            </a:r>
          </a:p>
          <a:p>
            <a:pPr lvl="1"/>
            <a:r>
              <a:rPr lang="en-US" dirty="0"/>
              <a:t>When reading the literature, both normalized and </a:t>
            </a:r>
            <a:r>
              <a:rPr lang="en-US" dirty="0" err="1"/>
              <a:t>unnormalized</a:t>
            </a:r>
            <a:r>
              <a:rPr lang="en-US" dirty="0"/>
              <a:t> versions can be called index of coincidence</a:t>
            </a:r>
          </a:p>
          <a:p>
            <a:r>
              <a:rPr lang="en-US" dirty="0"/>
              <a:t>Here are index of coincidence values for a few common languages</a:t>
            </a:r>
          </a:p>
        </p:txBody>
      </p:sp>
      <p:graphicFrame>
        <p:nvGraphicFramePr>
          <p:cNvPr id="4" name="Table 3"/>
          <p:cNvGraphicFramePr>
            <a:graphicFrameLocks noGrp="1"/>
          </p:cNvGraphicFramePr>
          <p:nvPr>
            <p:extLst/>
          </p:nvPr>
        </p:nvGraphicFramePr>
        <p:xfrm>
          <a:off x="8077200" y="1775192"/>
          <a:ext cx="3505200" cy="472440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tblGrid>
              <a:tr h="558149">
                <a:tc>
                  <a:txBody>
                    <a:bodyPr/>
                    <a:lstStyle/>
                    <a:p>
                      <a:pPr algn="ctr"/>
                      <a:r>
                        <a:rPr lang="en-US" sz="2400" dirty="0"/>
                        <a:t>Language</a:t>
                      </a:r>
                    </a:p>
                  </a:txBody>
                  <a:tcPr anchor="ctr"/>
                </a:tc>
                <a:tc>
                  <a:txBody>
                    <a:bodyPr/>
                    <a:lstStyle/>
                    <a:p>
                      <a:pPr algn="ctr"/>
                      <a:r>
                        <a:rPr lang="en-US" sz="2400" dirty="0"/>
                        <a:t>Index</a:t>
                      </a:r>
                    </a:p>
                  </a:txBody>
                  <a:tcPr anchor="ctr"/>
                </a:tc>
                <a:extLst>
                  <a:ext uri="{0D108BD9-81ED-4DB2-BD59-A6C34878D82A}">
                    <a16:rowId xmlns:a16="http://schemas.microsoft.com/office/drawing/2014/main" val="10000"/>
                  </a:ext>
                </a:extLst>
              </a:tr>
              <a:tr h="558149">
                <a:tc>
                  <a:txBody>
                    <a:bodyPr/>
                    <a:lstStyle/>
                    <a:p>
                      <a:pPr algn="ctr"/>
                      <a:r>
                        <a:rPr lang="en-US" sz="2400" dirty="0"/>
                        <a:t>English</a:t>
                      </a:r>
                    </a:p>
                  </a:txBody>
                  <a:tcPr anchor="ctr"/>
                </a:tc>
                <a:tc>
                  <a:txBody>
                    <a:bodyPr/>
                    <a:lstStyle/>
                    <a:p>
                      <a:pPr algn="ctr"/>
                      <a:r>
                        <a:rPr lang="en-US" sz="2400" dirty="0"/>
                        <a:t>1.73</a:t>
                      </a:r>
                    </a:p>
                  </a:txBody>
                  <a:tcPr anchor="ctr"/>
                </a:tc>
                <a:extLst>
                  <a:ext uri="{0D108BD9-81ED-4DB2-BD59-A6C34878D82A}">
                    <a16:rowId xmlns:a16="http://schemas.microsoft.com/office/drawing/2014/main" val="10001"/>
                  </a:ext>
                </a:extLst>
              </a:tr>
              <a:tr h="558149">
                <a:tc>
                  <a:txBody>
                    <a:bodyPr/>
                    <a:lstStyle/>
                    <a:p>
                      <a:pPr algn="ctr"/>
                      <a:r>
                        <a:rPr lang="en-US" sz="2400" dirty="0"/>
                        <a:t>French</a:t>
                      </a:r>
                    </a:p>
                  </a:txBody>
                  <a:tcPr anchor="ctr"/>
                </a:tc>
                <a:tc>
                  <a:txBody>
                    <a:bodyPr/>
                    <a:lstStyle/>
                    <a:p>
                      <a:pPr algn="ctr"/>
                      <a:r>
                        <a:rPr lang="en-US" sz="2400" dirty="0"/>
                        <a:t>2.02</a:t>
                      </a:r>
                    </a:p>
                  </a:txBody>
                  <a:tcPr anchor="ctr"/>
                </a:tc>
                <a:extLst>
                  <a:ext uri="{0D108BD9-81ED-4DB2-BD59-A6C34878D82A}">
                    <a16:rowId xmlns:a16="http://schemas.microsoft.com/office/drawing/2014/main" val="10002"/>
                  </a:ext>
                </a:extLst>
              </a:tr>
              <a:tr h="558149">
                <a:tc>
                  <a:txBody>
                    <a:bodyPr/>
                    <a:lstStyle/>
                    <a:p>
                      <a:pPr algn="ctr"/>
                      <a:r>
                        <a:rPr lang="en-US" sz="2400" dirty="0"/>
                        <a:t>German</a:t>
                      </a:r>
                    </a:p>
                  </a:txBody>
                  <a:tcPr anchor="ctr"/>
                </a:tc>
                <a:tc>
                  <a:txBody>
                    <a:bodyPr/>
                    <a:lstStyle/>
                    <a:p>
                      <a:pPr algn="ctr"/>
                      <a:r>
                        <a:rPr lang="en-US" sz="2400" dirty="0"/>
                        <a:t>2.05</a:t>
                      </a:r>
                    </a:p>
                  </a:txBody>
                  <a:tcPr anchor="ctr"/>
                </a:tc>
                <a:extLst>
                  <a:ext uri="{0D108BD9-81ED-4DB2-BD59-A6C34878D82A}">
                    <a16:rowId xmlns:a16="http://schemas.microsoft.com/office/drawing/2014/main" val="10003"/>
                  </a:ext>
                </a:extLst>
              </a:tr>
              <a:tr h="558149">
                <a:tc>
                  <a:txBody>
                    <a:bodyPr/>
                    <a:lstStyle/>
                    <a:p>
                      <a:pPr algn="ctr"/>
                      <a:r>
                        <a:rPr lang="en-US" sz="2400" dirty="0"/>
                        <a:t>Italian</a:t>
                      </a:r>
                    </a:p>
                  </a:txBody>
                  <a:tcPr anchor="ctr"/>
                </a:tc>
                <a:tc>
                  <a:txBody>
                    <a:bodyPr/>
                    <a:lstStyle/>
                    <a:p>
                      <a:pPr algn="ctr"/>
                      <a:r>
                        <a:rPr lang="en-US" sz="2400" dirty="0"/>
                        <a:t>1.94</a:t>
                      </a:r>
                    </a:p>
                  </a:txBody>
                  <a:tcPr anchor="ctr"/>
                </a:tc>
                <a:extLst>
                  <a:ext uri="{0D108BD9-81ED-4DB2-BD59-A6C34878D82A}">
                    <a16:rowId xmlns:a16="http://schemas.microsoft.com/office/drawing/2014/main" val="10004"/>
                  </a:ext>
                </a:extLst>
              </a:tr>
              <a:tr h="817357">
                <a:tc>
                  <a:txBody>
                    <a:bodyPr/>
                    <a:lstStyle/>
                    <a:p>
                      <a:pPr algn="ctr"/>
                      <a:r>
                        <a:rPr lang="en-US" sz="2400" dirty="0"/>
                        <a:t>Portuguese</a:t>
                      </a:r>
                    </a:p>
                  </a:txBody>
                  <a:tcPr anchor="ctr"/>
                </a:tc>
                <a:tc>
                  <a:txBody>
                    <a:bodyPr/>
                    <a:lstStyle/>
                    <a:p>
                      <a:pPr algn="ctr"/>
                      <a:r>
                        <a:rPr lang="en-US" sz="2400" dirty="0"/>
                        <a:t>1.94</a:t>
                      </a:r>
                    </a:p>
                  </a:txBody>
                  <a:tcPr anchor="ctr"/>
                </a:tc>
                <a:extLst>
                  <a:ext uri="{0D108BD9-81ED-4DB2-BD59-A6C34878D82A}">
                    <a16:rowId xmlns:a16="http://schemas.microsoft.com/office/drawing/2014/main" val="10005"/>
                  </a:ext>
                </a:extLst>
              </a:tr>
              <a:tr h="558149">
                <a:tc>
                  <a:txBody>
                    <a:bodyPr/>
                    <a:lstStyle/>
                    <a:p>
                      <a:pPr algn="ctr"/>
                      <a:r>
                        <a:rPr lang="en-US" sz="2400" dirty="0"/>
                        <a:t>Russian</a:t>
                      </a:r>
                    </a:p>
                  </a:txBody>
                  <a:tcPr anchor="ctr"/>
                </a:tc>
                <a:tc>
                  <a:txBody>
                    <a:bodyPr/>
                    <a:lstStyle/>
                    <a:p>
                      <a:pPr algn="ctr"/>
                      <a:r>
                        <a:rPr lang="en-US" sz="2400" dirty="0"/>
                        <a:t>1.76</a:t>
                      </a:r>
                    </a:p>
                  </a:txBody>
                  <a:tcPr anchor="ctr"/>
                </a:tc>
                <a:extLst>
                  <a:ext uri="{0D108BD9-81ED-4DB2-BD59-A6C34878D82A}">
                    <a16:rowId xmlns:a16="http://schemas.microsoft.com/office/drawing/2014/main" val="10006"/>
                  </a:ext>
                </a:extLst>
              </a:tr>
              <a:tr h="558149">
                <a:tc>
                  <a:txBody>
                    <a:bodyPr/>
                    <a:lstStyle/>
                    <a:p>
                      <a:pPr algn="ctr"/>
                      <a:r>
                        <a:rPr lang="en-US" sz="2400" dirty="0"/>
                        <a:t>Spanish</a:t>
                      </a:r>
                    </a:p>
                  </a:txBody>
                  <a:tcPr anchor="ctr"/>
                </a:tc>
                <a:tc>
                  <a:txBody>
                    <a:bodyPr/>
                    <a:lstStyle/>
                    <a:p>
                      <a:pPr algn="ctr"/>
                      <a:r>
                        <a:rPr lang="en-US" sz="2400" dirty="0"/>
                        <a:t>1.94</a:t>
                      </a:r>
                    </a:p>
                  </a:txBody>
                  <a:tcPr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033919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the length is known…</a:t>
            </a:r>
          </a:p>
        </p:txBody>
      </p:sp>
      <p:sp>
        <p:nvSpPr>
          <p:cNvPr id="3" name="Content Placeholder 2"/>
          <p:cNvSpPr>
            <a:spLocks noGrp="1"/>
          </p:cNvSpPr>
          <p:nvPr>
            <p:ph idx="1"/>
          </p:nvPr>
        </p:nvSpPr>
        <p:spPr/>
        <p:txBody>
          <a:bodyPr/>
          <a:lstStyle/>
          <a:p>
            <a:r>
              <a:rPr lang="en-US" dirty="0"/>
              <a:t>The rest is easy</a:t>
            </a:r>
          </a:p>
          <a:p>
            <a:r>
              <a:rPr lang="en-US" dirty="0"/>
              <a:t>Try various shifts for each letter of the key so that high frequency letters (E, T, A) occur with high frequency and low frequency letters (Q, X, Z) occur with low frequency</a:t>
            </a:r>
          </a:p>
          <a:p>
            <a:r>
              <a:rPr lang="en-US" dirty="0"/>
              <a:t>Guess and check</a:t>
            </a:r>
          </a:p>
        </p:txBody>
      </p:sp>
    </p:spTree>
    <p:extLst>
      <p:ext uri="{BB962C8B-B14F-4D97-AF65-F5344CB8AC3E}">
        <p14:creationId xmlns:p14="http://schemas.microsoft.com/office/powerpoint/2010/main" val="380064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Perfect secrecy</a:t>
            </a:r>
          </a:p>
        </p:txBody>
      </p:sp>
      <p:sp>
        <p:nvSpPr>
          <p:cNvPr id="3" name="Content Placeholder 2"/>
          <p:cNvSpPr>
            <a:spLocks noGrp="1"/>
          </p:cNvSpPr>
          <p:nvPr>
            <p:ph idx="1"/>
          </p:nvPr>
        </p:nvSpPr>
        <p:spPr/>
        <p:txBody>
          <a:bodyPr/>
          <a:lstStyle/>
          <a:p>
            <a:r>
              <a:rPr lang="en-US" dirty="0"/>
              <a:t>A One-Time Pad has the property of </a:t>
            </a:r>
            <a:r>
              <a:rPr lang="en-US" b="1" dirty="0"/>
              <a:t>perfect secrecy</a:t>
            </a:r>
            <a:r>
              <a:rPr lang="en-US" dirty="0"/>
              <a:t> or </a:t>
            </a:r>
            <a:r>
              <a:rPr lang="en-US" b="1" dirty="0"/>
              <a:t>Shannon secrecy</a:t>
            </a:r>
          </a:p>
          <a:p>
            <a:r>
              <a:rPr lang="en-US" dirty="0"/>
              <a:t>Perfect secrecy means that </a:t>
            </a:r>
            <a:r>
              <a:rPr lang="en-US" b="1" dirty="0"/>
              <a:t>P</a:t>
            </a:r>
            <a:r>
              <a:rPr lang="en-US" dirty="0"/>
              <a:t>(</a:t>
            </a:r>
            <a:r>
              <a:rPr lang="en-US" b="1" i="1" dirty="0"/>
              <a:t>M</a:t>
            </a:r>
            <a:r>
              <a:rPr lang="en-US" dirty="0"/>
              <a:t>) = </a:t>
            </a:r>
            <a:r>
              <a:rPr lang="en-US" b="1" dirty="0"/>
              <a:t>P</a:t>
            </a:r>
            <a:r>
              <a:rPr lang="en-US" dirty="0"/>
              <a:t>(</a:t>
            </a:r>
            <a:r>
              <a:rPr lang="en-US" b="1" i="1" dirty="0"/>
              <a:t>M</a:t>
            </a:r>
            <a:r>
              <a:rPr lang="en-US" dirty="0"/>
              <a:t>|</a:t>
            </a:r>
            <a:r>
              <a:rPr lang="en-US" b="1" i="1" dirty="0"/>
              <a:t>C</a:t>
            </a:r>
            <a:r>
              <a:rPr lang="en-US" dirty="0"/>
              <a:t>)</a:t>
            </a:r>
          </a:p>
          <a:p>
            <a:pPr lvl="1"/>
            <a:r>
              <a:rPr lang="en-US" dirty="0"/>
              <a:t>Remember that it is possible to find a key that would decrypt a </a:t>
            </a:r>
            <a:r>
              <a:rPr lang="en-US" dirty="0" err="1"/>
              <a:t>ciphertext</a:t>
            </a:r>
            <a:r>
              <a:rPr lang="en-US" dirty="0"/>
              <a:t> to </a:t>
            </a:r>
            <a:r>
              <a:rPr lang="en-US" b="1" dirty="0"/>
              <a:t>any</a:t>
            </a:r>
            <a:r>
              <a:rPr lang="en-US" dirty="0"/>
              <a:t> plaintext</a:t>
            </a:r>
          </a:p>
          <a:p>
            <a:r>
              <a:rPr lang="en-US" dirty="0"/>
              <a:t>Thus, learning the </a:t>
            </a:r>
            <a:r>
              <a:rPr lang="en-US" dirty="0" err="1"/>
              <a:t>ciphertext</a:t>
            </a:r>
            <a:r>
              <a:rPr lang="en-US" dirty="0"/>
              <a:t> tells you </a:t>
            </a:r>
            <a:r>
              <a:rPr lang="en-US" b="1" dirty="0"/>
              <a:t>nothing</a:t>
            </a:r>
            <a:r>
              <a:rPr lang="en-US" dirty="0"/>
              <a:t> about the plaintext</a:t>
            </a:r>
          </a:p>
        </p:txBody>
      </p:sp>
    </p:spTree>
    <p:extLst>
      <p:ext uri="{BB962C8B-B14F-4D97-AF65-F5344CB8AC3E}">
        <p14:creationId xmlns:p14="http://schemas.microsoft.com/office/powerpoint/2010/main" val="3270719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One-Time Pad weaknesses</a:t>
            </a:r>
            <a:endParaRPr lang="en-US" dirty="0"/>
          </a:p>
        </p:txBody>
      </p:sp>
      <p:sp>
        <p:nvSpPr>
          <p:cNvPr id="36867" name="Content Placeholder 2"/>
          <p:cNvSpPr>
            <a:spLocks noGrp="1"/>
          </p:cNvSpPr>
          <p:nvPr>
            <p:ph idx="1"/>
          </p:nvPr>
        </p:nvSpPr>
        <p:spPr/>
        <p:txBody>
          <a:bodyPr>
            <a:normAutofit/>
          </a:bodyPr>
          <a:lstStyle/>
          <a:p>
            <a:r>
              <a:rPr lang="en-US" dirty="0"/>
              <a:t>You can only use it one time</a:t>
            </a:r>
          </a:p>
          <a:p>
            <a:pPr lvl="1"/>
            <a:r>
              <a:rPr lang="en-US" dirty="0"/>
              <a:t>Otherwise, recovering the key is trivial</a:t>
            </a:r>
          </a:p>
          <a:p>
            <a:pPr lvl="1"/>
            <a:r>
              <a:rPr lang="en-US" dirty="0"/>
              <a:t>Completely vulnerable to known plaintext attack</a:t>
            </a:r>
          </a:p>
          <a:p>
            <a:r>
              <a:rPr lang="en-US" dirty="0"/>
              <a:t>The key is as long as the message</a:t>
            </a:r>
          </a:p>
          <a:p>
            <a:r>
              <a:rPr lang="en-US" dirty="0"/>
              <a:t>If you have a way of sending a key that long securely, why not send the message the same way?</a:t>
            </a:r>
          </a:p>
          <a:p>
            <a:r>
              <a:rPr lang="en-US" dirty="0"/>
              <a:t>Generating keys with appropriate levels of randomness presents a problem</a:t>
            </a:r>
          </a:p>
        </p:txBody>
      </p:sp>
    </p:spTree>
    <p:extLst>
      <p:ext uri="{BB962C8B-B14F-4D97-AF65-F5344CB8AC3E}">
        <p14:creationId xmlns:p14="http://schemas.microsoft.com/office/powerpoint/2010/main" val="324015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Stream and block ciphers</a:t>
            </a:r>
          </a:p>
        </p:txBody>
      </p:sp>
      <p:sp>
        <p:nvSpPr>
          <p:cNvPr id="3" name="Content Placeholder 2"/>
          <p:cNvSpPr>
            <a:spLocks noGrp="1"/>
          </p:cNvSpPr>
          <p:nvPr>
            <p:ph idx="1"/>
          </p:nvPr>
        </p:nvSpPr>
        <p:spPr/>
        <p:txBody>
          <a:bodyPr>
            <a:normAutofit/>
          </a:bodyPr>
          <a:lstStyle/>
          <a:p>
            <a:r>
              <a:rPr lang="en-US" dirty="0"/>
              <a:t>A common way of dividing ciphers is into </a:t>
            </a:r>
            <a:r>
              <a:rPr lang="en-US" b="1" dirty="0"/>
              <a:t>stream ciphers</a:t>
            </a:r>
            <a:r>
              <a:rPr lang="en-US" dirty="0"/>
              <a:t> and </a:t>
            </a:r>
            <a:r>
              <a:rPr lang="en-US" b="1" dirty="0"/>
              <a:t>block ciphers</a:t>
            </a:r>
          </a:p>
          <a:p>
            <a:r>
              <a:rPr lang="en-US" dirty="0"/>
              <a:t>Block ciphers divide messages into fixed length parts (or blocks) and encipher each part with the same key</a:t>
            </a:r>
          </a:p>
          <a:p>
            <a:r>
              <a:rPr lang="en-US" dirty="0"/>
              <a:t>Stream ciphers encipher each message character by character</a:t>
            </a:r>
          </a:p>
          <a:p>
            <a:pPr lvl="1"/>
            <a:r>
              <a:rPr lang="en-US" dirty="0"/>
              <a:t>Some other authors define a stream cipher to be like a block cipher except that the key changes with each block based on the message</a:t>
            </a:r>
          </a:p>
        </p:txBody>
      </p:sp>
    </p:spTree>
    <p:extLst>
      <p:ext uri="{BB962C8B-B14F-4D97-AF65-F5344CB8AC3E}">
        <p14:creationId xmlns:p14="http://schemas.microsoft.com/office/powerpoint/2010/main" val="3230907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6EF99-371C-49F6-B710-84744E7577C0}"/>
              </a:ext>
            </a:extLst>
          </p:cNvPr>
          <p:cNvSpPr>
            <a:spLocks noGrp="1"/>
          </p:cNvSpPr>
          <p:nvPr>
            <p:ph type="title"/>
          </p:nvPr>
        </p:nvSpPr>
        <p:spPr/>
        <p:txBody>
          <a:bodyPr/>
          <a:lstStyle/>
          <a:p>
            <a:r>
              <a:rPr lang="en-US" dirty="0"/>
              <a:t>Jennifer Perez Presents</a:t>
            </a:r>
          </a:p>
        </p:txBody>
      </p:sp>
      <p:sp>
        <p:nvSpPr>
          <p:cNvPr id="3" name="Text Placeholder 2">
            <a:extLst>
              <a:ext uri="{FF2B5EF4-FFF2-40B4-BE49-F238E27FC236}">
                <a16:creationId xmlns:a16="http://schemas.microsoft.com/office/drawing/2014/main" id="{895C1A5D-91B1-43ED-9787-C5F57D20214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09325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Confusion and Diffusion</a:t>
            </a:r>
          </a:p>
        </p:txBody>
      </p:sp>
      <p:sp>
        <p:nvSpPr>
          <p:cNvPr id="3" name="Content Placeholder 2"/>
          <p:cNvSpPr>
            <a:spLocks noGrp="1"/>
          </p:cNvSpPr>
          <p:nvPr>
            <p:ph idx="1"/>
          </p:nvPr>
        </p:nvSpPr>
        <p:spPr/>
        <p:txBody>
          <a:bodyPr>
            <a:normAutofit fontScale="92500"/>
          </a:bodyPr>
          <a:lstStyle/>
          <a:p>
            <a:r>
              <a:rPr lang="en-US" dirty="0"/>
              <a:t>Confusion is the property of a cryptosystem that changing a single character in the plaintext should not have a predictable effect</a:t>
            </a:r>
          </a:p>
          <a:p>
            <a:r>
              <a:rPr lang="en-US" dirty="0"/>
              <a:t>Diffusion is the property of a cryptosystem that each character in the plaintext should impact many characters in the </a:t>
            </a:r>
            <a:r>
              <a:rPr lang="en-US" dirty="0" err="1"/>
              <a:t>ciphertext</a:t>
            </a:r>
            <a:endParaRPr lang="en-US" dirty="0"/>
          </a:p>
          <a:p>
            <a:r>
              <a:rPr lang="en-US" dirty="0"/>
              <a:t>Examples:</a:t>
            </a:r>
          </a:p>
          <a:p>
            <a:pPr lvl="1"/>
            <a:r>
              <a:rPr lang="en-US" dirty="0"/>
              <a:t>Caesar cipher has poor confusion and no diffusion</a:t>
            </a:r>
          </a:p>
          <a:p>
            <a:pPr lvl="1"/>
            <a:r>
              <a:rPr lang="en-US" dirty="0"/>
              <a:t>One time pad has good confusion but no diffusion</a:t>
            </a:r>
          </a:p>
          <a:p>
            <a:pPr lvl="1"/>
            <a:r>
              <a:rPr lang="en-US" dirty="0"/>
              <a:t>Auto-key ciphers may have poor confusion but good diffusion</a:t>
            </a:r>
          </a:p>
          <a:p>
            <a:pPr lvl="1"/>
            <a:r>
              <a:rPr lang="en-US" dirty="0"/>
              <a:t>AES and DES have good confusion and diffusion within a block</a:t>
            </a:r>
          </a:p>
        </p:txBody>
      </p:sp>
    </p:spTree>
    <p:extLst>
      <p:ext uri="{BB962C8B-B14F-4D97-AF65-F5344CB8AC3E}">
        <p14:creationId xmlns:p14="http://schemas.microsoft.com/office/powerpoint/2010/main" val="2258618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a:t>
            </a:r>
          </a:p>
        </p:txBody>
      </p:sp>
      <p:sp>
        <p:nvSpPr>
          <p:cNvPr id="36867" name="Content Placeholder 2"/>
          <p:cNvSpPr>
            <a:spLocks noGrp="1"/>
          </p:cNvSpPr>
          <p:nvPr>
            <p:ph idx="1"/>
          </p:nvPr>
        </p:nvSpPr>
        <p:spPr/>
        <p:txBody>
          <a:bodyPr>
            <a:normAutofit/>
          </a:bodyPr>
          <a:lstStyle/>
          <a:p>
            <a:r>
              <a:rPr lang="en-US" b="1" dirty="0"/>
              <a:t>D</a:t>
            </a:r>
            <a:r>
              <a:rPr lang="en-US" dirty="0"/>
              <a:t>ata </a:t>
            </a:r>
            <a:r>
              <a:rPr lang="en-US" b="1" dirty="0"/>
              <a:t>E</a:t>
            </a:r>
            <a:r>
              <a:rPr lang="en-US" dirty="0"/>
              <a:t>ncryption </a:t>
            </a:r>
            <a:r>
              <a:rPr lang="en-US" b="1" dirty="0"/>
              <a:t>S</a:t>
            </a:r>
            <a:r>
              <a:rPr lang="en-US" dirty="0"/>
              <a:t>tandard</a:t>
            </a:r>
          </a:p>
          <a:p>
            <a:r>
              <a:rPr lang="en-US" dirty="0"/>
              <a:t>DES is a typical block cipher</a:t>
            </a:r>
          </a:p>
          <a:p>
            <a:r>
              <a:rPr lang="en-US" dirty="0"/>
              <a:t>It was chosen as the government's standard for encryption in 1976 (but has since been deprecated)</a:t>
            </a:r>
          </a:p>
          <a:p>
            <a:r>
              <a:rPr lang="en-US" dirty="0"/>
              <a:t>DES works on blocks 64 bits in size</a:t>
            </a:r>
          </a:p>
          <a:p>
            <a:r>
              <a:rPr lang="en-US" dirty="0"/>
              <a:t>DES uses a 56 bit key</a:t>
            </a:r>
          </a:p>
          <a:p>
            <a:r>
              <a:rPr lang="en-US" dirty="0"/>
              <a:t>NSA helped design it… amidst some controversy</a:t>
            </a:r>
          </a:p>
        </p:txBody>
      </p:sp>
    </p:spTree>
    <p:extLst>
      <p:ext uri="{BB962C8B-B14F-4D97-AF65-F5344CB8AC3E}">
        <p14:creationId xmlns:p14="http://schemas.microsoft.com/office/powerpoint/2010/main" val="3375404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 strengths</a:t>
            </a:r>
          </a:p>
        </p:txBody>
      </p:sp>
      <p:sp>
        <p:nvSpPr>
          <p:cNvPr id="3" name="Content Placeholder 2"/>
          <p:cNvSpPr>
            <a:spLocks noGrp="1"/>
          </p:cNvSpPr>
          <p:nvPr>
            <p:ph idx="1"/>
          </p:nvPr>
        </p:nvSpPr>
        <p:spPr/>
        <p:txBody>
          <a:bodyPr/>
          <a:lstStyle/>
          <a:p>
            <a:r>
              <a:rPr lang="en-US" dirty="0"/>
              <a:t>DES is fast</a:t>
            </a:r>
          </a:p>
          <a:p>
            <a:r>
              <a:rPr lang="en-US" dirty="0"/>
              <a:t>Easy to implement in software or hardware</a:t>
            </a:r>
          </a:p>
          <a:p>
            <a:r>
              <a:rPr lang="en-US" dirty="0"/>
              <a:t>Encryption is the same as decryption</a:t>
            </a:r>
          </a:p>
          <a:p>
            <a:r>
              <a:rPr lang="en-US" dirty="0"/>
              <a:t>Triple DES is still standard for many financial applications</a:t>
            </a:r>
          </a:p>
          <a:p>
            <a:r>
              <a:rPr lang="en-US" dirty="0"/>
              <a:t>Resistant to differential and linear cryptanalysis (2</a:t>
            </a:r>
            <a:r>
              <a:rPr lang="en-US" baseline="30000" dirty="0"/>
              <a:t>47</a:t>
            </a:r>
            <a:r>
              <a:rPr lang="en-US" dirty="0"/>
              <a:t> and 2</a:t>
            </a:r>
            <a:r>
              <a:rPr lang="en-US" baseline="30000" dirty="0"/>
              <a:t>43</a:t>
            </a:r>
            <a:r>
              <a:rPr lang="en-US" dirty="0"/>
              <a:t> known pairs required, respectively)</a:t>
            </a:r>
          </a:p>
        </p:txBody>
      </p:sp>
    </p:spTree>
    <p:extLst>
      <p:ext uri="{BB962C8B-B14F-4D97-AF65-F5344CB8AC3E}">
        <p14:creationId xmlns:p14="http://schemas.microsoft.com/office/powerpoint/2010/main" val="1074253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 weaknesses</a:t>
            </a:r>
          </a:p>
        </p:txBody>
      </p:sp>
      <p:sp>
        <p:nvSpPr>
          <p:cNvPr id="3" name="Content Placeholder 2"/>
          <p:cNvSpPr>
            <a:spLocks noGrp="1"/>
          </p:cNvSpPr>
          <p:nvPr>
            <p:ph idx="1"/>
          </p:nvPr>
        </p:nvSpPr>
        <p:spPr/>
        <p:txBody>
          <a:bodyPr>
            <a:normAutofit/>
          </a:bodyPr>
          <a:lstStyle/>
          <a:p>
            <a:r>
              <a:rPr lang="en-US" dirty="0"/>
              <a:t>Short key size</a:t>
            </a:r>
          </a:p>
          <a:p>
            <a:pPr lvl="1"/>
            <a:r>
              <a:rPr lang="en-US" dirty="0"/>
              <a:t>Brute force attack by EFF in 1998 in 56 hours then in 1999 in just over 22 hours</a:t>
            </a:r>
          </a:p>
          <a:p>
            <a:pPr lvl="1"/>
            <a:r>
              <a:rPr lang="en-US" dirty="0"/>
              <a:t>Brute force attack by University of Bochum and Kiel in 9 days in 2006 (but, using a machine costing only $10,000)</a:t>
            </a:r>
          </a:p>
          <a:p>
            <a:r>
              <a:rPr lang="en-US" dirty="0"/>
              <a:t>If you could check 1,000,000,000 keys per second (which is unlikely with a commodity PC), it would take an average of 417 days to recover a key</a:t>
            </a:r>
          </a:p>
        </p:txBody>
      </p:sp>
    </p:spTree>
    <p:extLst>
      <p:ext uri="{BB962C8B-B14F-4D97-AF65-F5344CB8AC3E}">
        <p14:creationId xmlns:p14="http://schemas.microsoft.com/office/powerpoint/2010/main" val="196210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Double DES</a:t>
            </a:r>
          </a:p>
        </p:txBody>
      </p:sp>
      <p:sp>
        <p:nvSpPr>
          <p:cNvPr id="3" name="Content Placeholder 2"/>
          <p:cNvSpPr>
            <a:spLocks noGrp="1"/>
          </p:cNvSpPr>
          <p:nvPr>
            <p:ph idx="1"/>
          </p:nvPr>
        </p:nvSpPr>
        <p:spPr/>
        <p:txBody>
          <a:bodyPr>
            <a:normAutofit fontScale="92500" lnSpcReduction="10000"/>
          </a:bodyPr>
          <a:lstStyle/>
          <a:p>
            <a:r>
              <a:rPr lang="en-US" dirty="0"/>
              <a:t>"DES is wrong if you listen to NIST, Double DES </a:t>
            </a:r>
            <a:r>
              <a:rPr lang="en-US" dirty="0" err="1"/>
              <a:t>ain't</a:t>
            </a:r>
            <a:r>
              <a:rPr lang="en-US" dirty="0"/>
              <a:t> no better, man, that got </a:t>
            </a:r>
            <a:r>
              <a:rPr lang="en-US" dirty="0" err="1"/>
              <a:t>dissed</a:t>
            </a:r>
            <a:r>
              <a:rPr lang="en-US" dirty="0"/>
              <a:t>"</a:t>
            </a:r>
          </a:p>
          <a:p>
            <a:pPr lvl="1">
              <a:buNone/>
            </a:pPr>
            <a:r>
              <a:rPr lang="en-US" dirty="0"/>
              <a:t>							--MC Plus+</a:t>
            </a:r>
          </a:p>
          <a:p>
            <a:r>
              <a:rPr lang="en-US" dirty="0"/>
              <a:t>Double DES encrypts a plaintext with DES twice, using two different keys</a:t>
            </a:r>
          </a:p>
          <a:p>
            <a:r>
              <a:rPr lang="en-US" dirty="0"/>
              <a:t>Double DES is susceptible to a </a:t>
            </a:r>
            <a:r>
              <a:rPr lang="en-US" b="1" dirty="0"/>
              <a:t>meet-in-the-middle attack</a:t>
            </a:r>
          </a:p>
          <a:p>
            <a:r>
              <a:rPr lang="en-US" dirty="0"/>
              <a:t>This attack uses a space-time tradeoff</a:t>
            </a:r>
          </a:p>
          <a:p>
            <a:r>
              <a:rPr lang="en-US" dirty="0"/>
              <a:t>Although two keys should mean 56 + 56 = 112 bits of security or 2</a:t>
            </a:r>
            <a:r>
              <a:rPr lang="en-US" baseline="30000" dirty="0"/>
              <a:t>112</a:t>
            </a:r>
            <a:r>
              <a:rPr lang="en-US" dirty="0"/>
              <a:t> time for a brute force attack, the meet-in-the-middle attack can run in roughly 2</a:t>
            </a:r>
            <a:r>
              <a:rPr lang="en-US" baseline="30000" dirty="0"/>
              <a:t>57</a:t>
            </a:r>
            <a:r>
              <a:rPr lang="en-US" dirty="0"/>
              <a:t> or 2</a:t>
            </a:r>
            <a:r>
              <a:rPr lang="en-US" baseline="30000" dirty="0"/>
              <a:t>58</a:t>
            </a:r>
            <a:r>
              <a:rPr lang="en-US" dirty="0"/>
              <a:t> time, using 2</a:t>
            </a:r>
            <a:r>
              <a:rPr lang="en-US" baseline="30000" dirty="0"/>
              <a:t>56</a:t>
            </a:r>
            <a:r>
              <a:rPr lang="en-US" dirty="0"/>
              <a:t> space</a:t>
            </a:r>
          </a:p>
        </p:txBody>
      </p:sp>
    </p:spTree>
    <p:extLst>
      <p:ext uri="{BB962C8B-B14F-4D97-AF65-F5344CB8AC3E}">
        <p14:creationId xmlns:p14="http://schemas.microsoft.com/office/powerpoint/2010/main" val="3958238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Double DES attack</a:t>
            </a:r>
            <a:endParaRPr lang="en-US" dirty="0"/>
          </a:p>
        </p:txBody>
      </p:sp>
      <p:graphicFrame>
        <p:nvGraphicFramePr>
          <p:cNvPr id="4" name="Content Placeholder 3"/>
          <p:cNvGraphicFramePr>
            <a:graphicFrameLocks noGrp="1"/>
          </p:cNvGraphicFramePr>
          <p:nvPr>
            <p:ph idx="1"/>
            <p:extLst/>
          </p:nvPr>
        </p:nvGraphicFramePr>
        <p:xfrm>
          <a:off x="685800" y="2057400"/>
          <a:ext cx="2032000" cy="4343400"/>
        </p:xfrm>
        <a:graphic>
          <a:graphicData uri="http://schemas.openxmlformats.org/drawingml/2006/table">
            <a:tbl>
              <a:tblPr>
                <a:tableStyleId>{306799F8-075E-4A3A-A7F6-7FBC6576F1A4}</a:tableStyleId>
              </a:tblPr>
              <a:tblGrid>
                <a:gridCol w="8382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tblGrid>
              <a:tr h="542925">
                <a:tc>
                  <a:txBody>
                    <a:bodyPr/>
                    <a:lstStyle/>
                    <a:p>
                      <a:pPr algn="ctr"/>
                      <a:r>
                        <a:rPr lang="en-US" sz="2400" dirty="0"/>
                        <a:t>K</a:t>
                      </a:r>
                      <a:r>
                        <a:rPr lang="en-US" sz="2400" baseline="-25000" dirty="0"/>
                        <a:t>1</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492989976</a:t>
                      </a:r>
                      <a:endParaRPr lang="en-US" sz="1600" b="0" i="0" u="none" strike="noStrike" dirty="0">
                        <a:solidFill>
                          <a:srgbClr val="000000"/>
                        </a:solidFill>
                        <a:effectLst/>
                        <a:latin typeface="Calibri"/>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429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solidFill>
                            <a:sysClr val="windowText" lastClr="000000"/>
                          </a:solidFill>
                        </a:rPr>
                        <a:t>K</a:t>
                      </a:r>
                      <a:r>
                        <a:rPr lang="en-US" sz="2400" baseline="-25000" dirty="0">
                          <a:solidFill>
                            <a:sysClr val="windowText" lastClr="000000"/>
                          </a:solidFill>
                        </a:rPr>
                        <a:t>2</a:t>
                      </a:r>
                      <a:endParaRPr lang="en-US" sz="2400" dirty="0">
                        <a:solidFill>
                          <a:sysClr val="windowText" lastClr="000000"/>
                        </a:solidFill>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600" u="none" strike="noStrike" dirty="0">
                          <a:solidFill>
                            <a:sysClr val="windowText" lastClr="000000"/>
                          </a:solidFill>
                          <a:effectLst/>
                        </a:rPr>
                        <a:t>688857766</a:t>
                      </a:r>
                      <a:endParaRPr lang="en-US" sz="1600" b="0" i="0" u="none" strike="noStrike" dirty="0">
                        <a:solidFill>
                          <a:sysClr val="windowText" lastClr="000000"/>
                        </a:solidFill>
                        <a:effectLst/>
                        <a:latin typeface="Calibri"/>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5429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3</a:t>
                      </a:r>
                      <a:endParaRPr lang="en-US" sz="2400"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282627672</a:t>
                      </a:r>
                      <a:endParaRPr lang="en-US" sz="1600" b="0" i="0" u="none" strike="noStrike" dirty="0">
                        <a:solidFill>
                          <a:srgbClr val="000000"/>
                        </a:solidFill>
                        <a:effectLst/>
                        <a:latin typeface="Calibri"/>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429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4</a:t>
                      </a:r>
                      <a:endParaRPr lang="en-US" sz="2400"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499659602</a:t>
                      </a:r>
                      <a:endParaRPr lang="en-US" sz="1600" b="0" i="0" u="none" strike="noStrike" dirty="0">
                        <a:solidFill>
                          <a:srgbClr val="000000"/>
                        </a:solidFill>
                        <a:effectLst/>
                        <a:latin typeface="Calibri"/>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429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5</a:t>
                      </a:r>
                      <a:endParaRPr lang="en-US" sz="2400"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532263602</a:t>
                      </a:r>
                      <a:endParaRPr lang="en-US" sz="1600" b="0" i="0" u="none" strike="noStrike" dirty="0">
                        <a:solidFill>
                          <a:srgbClr val="000000"/>
                        </a:solidFill>
                        <a:effectLst/>
                        <a:latin typeface="Calibri"/>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429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6</a:t>
                      </a:r>
                      <a:endParaRPr lang="en-US" sz="2400"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498278096</a:t>
                      </a:r>
                      <a:endParaRPr lang="en-US" sz="1600" b="0" i="0" u="none" strike="noStrike" dirty="0">
                        <a:solidFill>
                          <a:srgbClr val="000000"/>
                        </a:solidFill>
                        <a:effectLst/>
                        <a:latin typeface="Calibri"/>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429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7</a:t>
                      </a:r>
                      <a:endParaRPr lang="en-US" sz="2400"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752271744</a:t>
                      </a:r>
                      <a:endParaRPr lang="en-US" sz="1600" b="0" i="0" u="none" strike="noStrike" dirty="0">
                        <a:solidFill>
                          <a:srgbClr val="000000"/>
                        </a:solidFill>
                        <a:effectLst/>
                        <a:latin typeface="Calibri"/>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5429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8</a:t>
                      </a:r>
                      <a:endParaRPr lang="en-US" sz="2400"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846172716</a:t>
                      </a:r>
                      <a:endParaRPr lang="en-US" sz="1600" b="0" i="0" u="none" strike="noStrike" dirty="0">
                        <a:solidFill>
                          <a:srgbClr val="000000"/>
                        </a:solidFill>
                        <a:effectLst/>
                        <a:latin typeface="Calibri"/>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aphicFrame>
        <p:nvGraphicFramePr>
          <p:cNvPr id="6" name="Content Placeholder 3"/>
          <p:cNvGraphicFramePr>
            <a:graphicFrameLocks/>
          </p:cNvGraphicFramePr>
          <p:nvPr>
            <p:extLst/>
          </p:nvPr>
        </p:nvGraphicFramePr>
        <p:xfrm>
          <a:off x="3657600" y="2057400"/>
          <a:ext cx="2057400" cy="4343400"/>
        </p:xfrm>
        <a:graphic>
          <a:graphicData uri="http://schemas.openxmlformats.org/drawingml/2006/table">
            <a:tbl>
              <a:tblPr>
                <a:tableStyleId>{18603FDC-E32A-4AB5-989C-0864C3EAD2B8}</a:tableStyleId>
              </a:tblPr>
              <a:tblGrid>
                <a:gridCol w="11430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tblGrid>
              <a:tr h="542925">
                <a:tc>
                  <a:txBody>
                    <a:bodyPr/>
                    <a:lstStyle/>
                    <a:p>
                      <a:pPr algn="ctr" fontAlgn="b"/>
                      <a:r>
                        <a:rPr lang="en-US" sz="1600" u="none" strike="noStrike" dirty="0">
                          <a:effectLst/>
                        </a:rPr>
                        <a:t>864059530</a:t>
                      </a:r>
                      <a:endParaRPr lang="en-US" sz="16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t>K</a:t>
                      </a:r>
                      <a:r>
                        <a:rPr lang="en-US" sz="2400" baseline="-25000" dirty="0"/>
                        <a:t>1</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42925">
                <a:tc>
                  <a:txBody>
                    <a:bodyPr/>
                    <a:lstStyle/>
                    <a:p>
                      <a:pPr algn="ctr" fontAlgn="b"/>
                      <a:r>
                        <a:rPr lang="en-US" sz="1600" u="none" strike="noStrike" dirty="0">
                          <a:effectLst/>
                        </a:rPr>
                        <a:t>717075649</a:t>
                      </a:r>
                      <a:endParaRPr lang="en-US" sz="16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2</a:t>
                      </a:r>
                      <a:endParaRPr lang="en-US" sz="2400"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42925">
                <a:tc>
                  <a:txBody>
                    <a:bodyPr/>
                    <a:lstStyle/>
                    <a:p>
                      <a:pPr algn="ctr" fontAlgn="b"/>
                      <a:r>
                        <a:rPr lang="en-US" sz="1600" u="none" strike="noStrike" dirty="0">
                          <a:effectLst/>
                        </a:rPr>
                        <a:t>993328605</a:t>
                      </a:r>
                      <a:endParaRPr lang="en-US" sz="16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3</a:t>
                      </a:r>
                      <a:endParaRPr lang="en-US" sz="2400"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42925">
                <a:tc>
                  <a:txBody>
                    <a:bodyPr/>
                    <a:lstStyle/>
                    <a:p>
                      <a:pPr algn="ctr" fontAlgn="b"/>
                      <a:r>
                        <a:rPr lang="en-US" sz="1600" u="none" strike="noStrike" dirty="0">
                          <a:effectLst/>
                        </a:rPr>
                        <a:t>991061777</a:t>
                      </a:r>
                      <a:endParaRPr lang="en-US" sz="16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4</a:t>
                      </a:r>
                      <a:endParaRPr lang="en-US" sz="2400"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42925">
                <a:tc>
                  <a:txBody>
                    <a:bodyPr/>
                    <a:lstStyle/>
                    <a:p>
                      <a:pPr algn="ctr" fontAlgn="b"/>
                      <a:r>
                        <a:rPr lang="en-US" sz="1600" u="none" strike="noStrike" dirty="0">
                          <a:effectLst/>
                        </a:rPr>
                        <a:t>154785500</a:t>
                      </a:r>
                      <a:endParaRPr lang="en-US" sz="16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5</a:t>
                      </a:r>
                      <a:endParaRPr lang="en-US" sz="2400"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42925">
                <a:tc>
                  <a:txBody>
                    <a:bodyPr/>
                    <a:lstStyle/>
                    <a:p>
                      <a:pPr algn="ctr" fontAlgn="b"/>
                      <a:r>
                        <a:rPr lang="en-US" sz="1600" u="none" strike="noStrike" dirty="0">
                          <a:effectLst/>
                        </a:rPr>
                        <a:t>210537840</a:t>
                      </a:r>
                      <a:endParaRPr lang="en-US" sz="16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6</a:t>
                      </a:r>
                      <a:endParaRPr lang="en-US" sz="2400"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42925">
                <a:tc>
                  <a:txBody>
                    <a:bodyPr/>
                    <a:lstStyle/>
                    <a:p>
                      <a:pPr algn="ctr" fontAlgn="b"/>
                      <a:r>
                        <a:rPr lang="en-US" sz="1600" u="none" strike="noStrike" dirty="0">
                          <a:solidFill>
                            <a:sysClr val="windowText" lastClr="000000"/>
                          </a:solidFill>
                          <a:effectLst/>
                        </a:rPr>
                        <a:t>688857766</a:t>
                      </a:r>
                      <a:endParaRPr lang="en-US" sz="1600" b="0" i="0" u="none" strike="noStrike" dirty="0">
                        <a:solidFill>
                          <a:sysClr val="windowText" lastClr="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solidFill>
                            <a:sysClr val="windowText" lastClr="000000"/>
                          </a:solidFill>
                        </a:rPr>
                        <a:t>K</a:t>
                      </a:r>
                      <a:r>
                        <a:rPr lang="en-US" sz="2400" baseline="-25000" dirty="0">
                          <a:solidFill>
                            <a:sysClr val="windowText" lastClr="000000"/>
                          </a:solidFill>
                        </a:rPr>
                        <a:t>7</a:t>
                      </a:r>
                      <a:endParaRPr lang="en-US" sz="2400" dirty="0">
                        <a:solidFill>
                          <a:sysClr val="windowText" lastClr="000000"/>
                        </a:solidFill>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0006"/>
                  </a:ext>
                </a:extLst>
              </a:tr>
              <a:tr h="542925">
                <a:tc>
                  <a:txBody>
                    <a:bodyPr/>
                    <a:lstStyle/>
                    <a:p>
                      <a:pPr algn="ctr" fontAlgn="b"/>
                      <a:r>
                        <a:rPr lang="en-US" sz="1600" u="none" strike="noStrike" dirty="0">
                          <a:effectLst/>
                        </a:rPr>
                        <a:t>528110960</a:t>
                      </a:r>
                      <a:endParaRPr lang="en-US" sz="16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t>K</a:t>
                      </a:r>
                      <a:r>
                        <a:rPr lang="en-US" sz="2400" baseline="-25000" dirty="0"/>
                        <a:t>8</a:t>
                      </a:r>
                      <a:endParaRPr lang="en-US" sz="2400"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cxnSp>
        <p:nvCxnSpPr>
          <p:cNvPr id="8" name="Straight Arrow Connector 7"/>
          <p:cNvCxnSpPr/>
          <p:nvPr/>
        </p:nvCxnSpPr>
        <p:spPr>
          <a:xfrm>
            <a:off x="2743200" y="2895600"/>
            <a:ext cx="914400" cy="2743200"/>
          </a:xfrm>
          <a:prstGeom prst="straightConnector1">
            <a:avLst/>
          </a:prstGeom>
          <a:ln w="50800">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85800" y="1676400"/>
            <a:ext cx="1981200" cy="369332"/>
          </a:xfrm>
          <a:prstGeom prst="rect">
            <a:avLst/>
          </a:prstGeom>
          <a:noFill/>
        </p:spPr>
        <p:txBody>
          <a:bodyPr wrap="square" rtlCol="0">
            <a:spAutoFit/>
          </a:bodyPr>
          <a:lstStyle/>
          <a:p>
            <a:pPr algn="ctr"/>
            <a:r>
              <a:rPr lang="en-US" dirty="0"/>
              <a:t>Encrypt P</a:t>
            </a:r>
            <a:r>
              <a:rPr lang="en-US" baseline="-25000" dirty="0"/>
              <a:t>1</a:t>
            </a:r>
          </a:p>
        </p:txBody>
      </p:sp>
      <p:sp>
        <p:nvSpPr>
          <p:cNvPr id="10" name="TextBox 9"/>
          <p:cNvSpPr txBox="1"/>
          <p:nvPr/>
        </p:nvSpPr>
        <p:spPr>
          <a:xfrm>
            <a:off x="3657600" y="1698594"/>
            <a:ext cx="1981200" cy="369332"/>
          </a:xfrm>
          <a:prstGeom prst="rect">
            <a:avLst/>
          </a:prstGeom>
          <a:noFill/>
        </p:spPr>
        <p:txBody>
          <a:bodyPr wrap="square" rtlCol="0">
            <a:spAutoFit/>
          </a:bodyPr>
          <a:lstStyle/>
          <a:p>
            <a:pPr algn="ctr"/>
            <a:r>
              <a:rPr lang="en-US" dirty="0"/>
              <a:t>Decrypt C</a:t>
            </a:r>
            <a:r>
              <a:rPr lang="en-US" baseline="-25000" dirty="0"/>
              <a:t>1</a:t>
            </a:r>
          </a:p>
        </p:txBody>
      </p:sp>
      <p:sp>
        <p:nvSpPr>
          <p:cNvPr id="14" name="Content Placeholder 2"/>
          <p:cNvSpPr txBox="1">
            <a:spLocks/>
          </p:cNvSpPr>
          <p:nvPr/>
        </p:nvSpPr>
        <p:spPr>
          <a:xfrm>
            <a:off x="6096000" y="1850994"/>
            <a:ext cx="5334000" cy="4778406"/>
          </a:xfrm>
          <a:prstGeom prst="rect">
            <a:avLst/>
          </a:prstGeom>
        </p:spPr>
        <p:txBody>
          <a:bodyPr vert="horz" lIns="54864" tIns="91440" rtlCol="0">
            <a:normAutofit fontScale="92500" lnSpcReduction="20000"/>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a:t>Two pairs of plaintexts and </a:t>
            </a:r>
            <a:r>
              <a:rPr lang="en-US" dirty="0" err="1"/>
              <a:t>ciphertexts</a:t>
            </a:r>
            <a:r>
              <a:rPr lang="en-US" dirty="0"/>
              <a:t> are needed</a:t>
            </a:r>
          </a:p>
          <a:p>
            <a:r>
              <a:rPr lang="en-US" dirty="0"/>
              <a:t>Encrypt P</a:t>
            </a:r>
            <a:r>
              <a:rPr lang="en-US" baseline="-25000" dirty="0"/>
              <a:t>1</a:t>
            </a:r>
            <a:r>
              <a:rPr lang="en-US" dirty="0"/>
              <a:t> with all possible keys and save them</a:t>
            </a:r>
          </a:p>
          <a:p>
            <a:r>
              <a:rPr lang="en-US" dirty="0"/>
              <a:t>Decrypt C</a:t>
            </a:r>
            <a:r>
              <a:rPr lang="en-US" baseline="-25000" dirty="0"/>
              <a:t>1</a:t>
            </a:r>
            <a:r>
              <a:rPr lang="en-US" dirty="0"/>
              <a:t> with all possible keys</a:t>
            </a:r>
          </a:p>
          <a:p>
            <a:pPr lvl="1"/>
            <a:r>
              <a:rPr lang="en-US" dirty="0"/>
              <a:t>If the result matches anything in the list, use the key to encrypt P</a:t>
            </a:r>
            <a:r>
              <a:rPr lang="en-US" baseline="-25000" dirty="0"/>
              <a:t>2</a:t>
            </a:r>
          </a:p>
          <a:p>
            <a:pPr lvl="1"/>
            <a:r>
              <a:rPr lang="en-US" dirty="0"/>
              <a:t>If that matches C</a:t>
            </a:r>
            <a:r>
              <a:rPr lang="en-US" baseline="-25000" dirty="0"/>
              <a:t>2</a:t>
            </a:r>
            <a:r>
              <a:rPr lang="en-US" dirty="0"/>
              <a:t>, you win!</a:t>
            </a:r>
          </a:p>
          <a:p>
            <a:r>
              <a:rPr lang="en-US" dirty="0"/>
              <a:t>On the left, I show all the decryptions, but only the encryptions need to be stored</a:t>
            </a:r>
          </a:p>
        </p:txBody>
      </p:sp>
    </p:spTree>
    <p:extLst>
      <p:ext uri="{BB962C8B-B14F-4D97-AF65-F5344CB8AC3E}">
        <p14:creationId xmlns:p14="http://schemas.microsoft.com/office/powerpoint/2010/main" val="2540544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Triple DES</a:t>
            </a:r>
          </a:p>
        </p:txBody>
      </p:sp>
      <p:sp>
        <p:nvSpPr>
          <p:cNvPr id="3" name="Content Placeholder 2"/>
          <p:cNvSpPr>
            <a:spLocks noGrp="1"/>
          </p:cNvSpPr>
          <p:nvPr>
            <p:ph idx="1"/>
          </p:nvPr>
        </p:nvSpPr>
        <p:spPr/>
        <p:txBody>
          <a:bodyPr>
            <a:normAutofit fontScale="92500" lnSpcReduction="20000"/>
          </a:bodyPr>
          <a:lstStyle/>
          <a:p>
            <a:r>
              <a:rPr lang="en-US" dirty="0"/>
              <a:t>Although susceptible to a brute force attack, DES has no other major weaknesses</a:t>
            </a:r>
          </a:p>
          <a:p>
            <a:pPr lvl="1"/>
            <a:r>
              <a:rPr lang="en-US" dirty="0"/>
              <a:t>Double DES can be defeated by an extension of the brute force attack</a:t>
            </a:r>
          </a:p>
          <a:p>
            <a:pPr lvl="1"/>
            <a:r>
              <a:rPr lang="en-US" dirty="0"/>
              <a:t>What about triple DES?</a:t>
            </a:r>
          </a:p>
          <a:p>
            <a:r>
              <a:rPr lang="en-US" dirty="0"/>
              <a:t>Let </a:t>
            </a:r>
            <a:r>
              <a:rPr lang="en-US" i="1" dirty="0"/>
              <a:t>E</a:t>
            </a:r>
            <a:r>
              <a:rPr lang="en-US" i="1" baseline="-25000" dirty="0"/>
              <a:t>K</a:t>
            </a:r>
            <a:r>
              <a:rPr lang="en-US" dirty="0"/>
              <a:t>(</a:t>
            </a:r>
            <a:r>
              <a:rPr lang="en-US" i="1" dirty="0"/>
              <a:t>X</a:t>
            </a:r>
            <a:r>
              <a:rPr lang="en-US" dirty="0"/>
              <a:t>) and </a:t>
            </a:r>
            <a:r>
              <a:rPr lang="en-US" i="1" dirty="0"/>
              <a:t>D</a:t>
            </a:r>
            <a:r>
              <a:rPr lang="en-US" i="1" baseline="-25000" dirty="0"/>
              <a:t>K</a:t>
            </a:r>
            <a:r>
              <a:rPr lang="en-US" dirty="0"/>
              <a:t>(</a:t>
            </a:r>
            <a:r>
              <a:rPr lang="en-US" i="1" dirty="0"/>
              <a:t>X</a:t>
            </a:r>
            <a:r>
              <a:rPr lang="en-US" dirty="0"/>
              <a:t>) be encryption and decryption using DES with key </a:t>
            </a:r>
            <a:r>
              <a:rPr lang="en-US" i="1" dirty="0"/>
              <a:t>K</a:t>
            </a:r>
          </a:p>
          <a:p>
            <a:r>
              <a:rPr lang="en-US" dirty="0"/>
              <a:t>Triple DES uses keys </a:t>
            </a:r>
            <a:r>
              <a:rPr lang="en-US" i="1" dirty="0"/>
              <a:t>K</a:t>
            </a:r>
            <a:r>
              <a:rPr lang="en-US" dirty="0"/>
              <a:t>1, </a:t>
            </a:r>
            <a:r>
              <a:rPr lang="en-US" i="1" dirty="0"/>
              <a:t>K</a:t>
            </a:r>
            <a:r>
              <a:rPr lang="en-US" dirty="0"/>
              <a:t>2, and </a:t>
            </a:r>
            <a:r>
              <a:rPr lang="en-US" i="1" dirty="0"/>
              <a:t>K</a:t>
            </a:r>
            <a:r>
              <a:rPr lang="en-US" dirty="0"/>
              <a:t>3</a:t>
            </a:r>
          </a:p>
          <a:p>
            <a:pPr lvl="1"/>
            <a:r>
              <a:rPr lang="en-US" dirty="0"/>
              <a:t>C = </a:t>
            </a:r>
            <a:r>
              <a:rPr lang="en-US" i="1" dirty="0"/>
              <a:t>E</a:t>
            </a:r>
            <a:r>
              <a:rPr lang="en-US" i="1" baseline="-25000" dirty="0"/>
              <a:t>K</a:t>
            </a:r>
            <a:r>
              <a:rPr lang="en-US" baseline="-25000" dirty="0"/>
              <a:t>1</a:t>
            </a:r>
            <a:r>
              <a:rPr lang="en-US" dirty="0"/>
              <a:t>(</a:t>
            </a:r>
            <a:r>
              <a:rPr lang="en-US" i="1" dirty="0"/>
              <a:t>D</a:t>
            </a:r>
            <a:r>
              <a:rPr lang="en-US" i="1" baseline="-25000" dirty="0"/>
              <a:t>K</a:t>
            </a:r>
            <a:r>
              <a:rPr lang="en-US" baseline="-25000" dirty="0"/>
              <a:t>2</a:t>
            </a:r>
            <a:r>
              <a:rPr lang="en-US" dirty="0"/>
              <a:t>(</a:t>
            </a:r>
            <a:r>
              <a:rPr lang="en-US" i="1" dirty="0"/>
              <a:t>E</a:t>
            </a:r>
            <a:r>
              <a:rPr lang="en-US" i="1" baseline="-25000" dirty="0"/>
              <a:t>K</a:t>
            </a:r>
            <a:r>
              <a:rPr lang="en-US" baseline="-25000" dirty="0"/>
              <a:t>3</a:t>
            </a:r>
            <a:r>
              <a:rPr lang="en-US" dirty="0"/>
              <a:t>(</a:t>
            </a:r>
            <a:r>
              <a:rPr lang="en-US" i="1" dirty="0"/>
              <a:t>M</a:t>
            </a:r>
            <a:r>
              <a:rPr lang="en-US" dirty="0"/>
              <a:t>)))</a:t>
            </a:r>
          </a:p>
          <a:p>
            <a:pPr lvl="1"/>
            <a:r>
              <a:rPr lang="en-US" dirty="0"/>
              <a:t>Setting </a:t>
            </a:r>
            <a:r>
              <a:rPr lang="en-US" i="1" dirty="0"/>
              <a:t>K</a:t>
            </a:r>
            <a:r>
              <a:rPr lang="en-US" dirty="0"/>
              <a:t>1 = </a:t>
            </a:r>
            <a:r>
              <a:rPr lang="en-US" i="1" dirty="0"/>
              <a:t>K</a:t>
            </a:r>
            <a:r>
              <a:rPr lang="en-US" dirty="0"/>
              <a:t>2 = </a:t>
            </a:r>
            <a:r>
              <a:rPr lang="en-US" i="1" dirty="0"/>
              <a:t>K</a:t>
            </a:r>
            <a:r>
              <a:rPr lang="en-US" dirty="0"/>
              <a:t>3 allows for compatibility with single DES systems</a:t>
            </a:r>
          </a:p>
          <a:p>
            <a:r>
              <a:rPr lang="en-US" dirty="0"/>
              <a:t>Triple DES is still a standard for financial transactions with no known practical attacks</a:t>
            </a:r>
          </a:p>
          <a:p>
            <a:endParaRPr lang="en-US" dirty="0"/>
          </a:p>
        </p:txBody>
      </p:sp>
    </p:spTree>
    <p:extLst>
      <p:ext uri="{BB962C8B-B14F-4D97-AF65-F5344CB8AC3E}">
        <p14:creationId xmlns:p14="http://schemas.microsoft.com/office/powerpoint/2010/main" val="398963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Week 4 Review</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566780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AES</a:t>
            </a:r>
          </a:p>
        </p:txBody>
      </p:sp>
      <p:sp>
        <p:nvSpPr>
          <p:cNvPr id="5" name="Content Placeholder 4"/>
          <p:cNvSpPr>
            <a:spLocks noGrp="1"/>
          </p:cNvSpPr>
          <p:nvPr>
            <p:ph idx="1"/>
          </p:nvPr>
        </p:nvSpPr>
        <p:spPr/>
        <p:txBody>
          <a:bodyPr>
            <a:normAutofit/>
          </a:bodyPr>
          <a:lstStyle/>
          <a:p>
            <a:r>
              <a:rPr lang="en-US" b="1" dirty="0"/>
              <a:t>A</a:t>
            </a:r>
            <a:r>
              <a:rPr lang="en-US" dirty="0"/>
              <a:t>dvanced </a:t>
            </a:r>
            <a:r>
              <a:rPr lang="en-US" b="1" dirty="0"/>
              <a:t>E</a:t>
            </a:r>
            <a:r>
              <a:rPr lang="en-US" dirty="0"/>
              <a:t>ncryption </a:t>
            </a:r>
            <a:r>
              <a:rPr lang="en-US" b="1" dirty="0"/>
              <a:t>S</a:t>
            </a:r>
            <a:r>
              <a:rPr lang="en-US" dirty="0"/>
              <a:t>tandard</a:t>
            </a:r>
          </a:p>
          <a:p>
            <a:r>
              <a:rPr lang="en-US" dirty="0"/>
              <a:t>Block cipher designed to replace DES</a:t>
            </a:r>
          </a:p>
          <a:p>
            <a:r>
              <a:rPr lang="en-US" dirty="0"/>
              <a:t>Block size of 128-bits</a:t>
            </a:r>
          </a:p>
          <a:p>
            <a:r>
              <a:rPr lang="en-US" dirty="0"/>
              <a:t>Key sizes of 128, 192, and 256 bits</a:t>
            </a:r>
          </a:p>
          <a:p>
            <a:r>
              <a:rPr lang="en-US" dirty="0"/>
              <a:t>Like DES, has a number of rounds (10, 12, or 14 depending on key size)</a:t>
            </a:r>
          </a:p>
          <a:p>
            <a:r>
              <a:rPr lang="en-US" dirty="0"/>
              <a:t>Originally called </a:t>
            </a:r>
            <a:r>
              <a:rPr lang="en-US" dirty="0" err="1"/>
              <a:t>Rijndael</a:t>
            </a:r>
            <a:r>
              <a:rPr lang="en-US" dirty="0"/>
              <a:t>, after its Belgian inventors</a:t>
            </a:r>
          </a:p>
          <a:p>
            <a:r>
              <a:rPr lang="en-US" dirty="0"/>
              <a:t>Competed with 14 other algorithms over a 5 year period before being selected by NIST</a:t>
            </a:r>
          </a:p>
          <a:p>
            <a:endParaRPr lang="en-US" dirty="0"/>
          </a:p>
          <a:p>
            <a:endParaRPr lang="en-US" dirty="0"/>
          </a:p>
        </p:txBody>
      </p:sp>
    </p:spTree>
    <p:extLst>
      <p:ext uri="{BB962C8B-B14F-4D97-AF65-F5344CB8AC3E}">
        <p14:creationId xmlns:p14="http://schemas.microsoft.com/office/powerpoint/2010/main" val="742765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AES pros and cons</a:t>
            </a:r>
          </a:p>
        </p:txBody>
      </p:sp>
      <p:sp>
        <p:nvSpPr>
          <p:cNvPr id="3" name="Content Placeholder 2"/>
          <p:cNvSpPr>
            <a:spLocks noGrp="1"/>
          </p:cNvSpPr>
          <p:nvPr>
            <p:ph idx="1"/>
          </p:nvPr>
        </p:nvSpPr>
        <p:spPr/>
        <p:txBody>
          <a:bodyPr>
            <a:normAutofit lnSpcReduction="10000"/>
          </a:bodyPr>
          <a:lstStyle/>
          <a:p>
            <a:r>
              <a:rPr lang="en-US" dirty="0"/>
              <a:t>Strengths</a:t>
            </a:r>
          </a:p>
          <a:p>
            <a:pPr lvl="1"/>
            <a:r>
              <a:rPr lang="en-US" dirty="0"/>
              <a:t>Strong key size</a:t>
            </a:r>
          </a:p>
          <a:p>
            <a:pPr lvl="1"/>
            <a:r>
              <a:rPr lang="en-US" dirty="0"/>
              <a:t>Fast in hardware and software</a:t>
            </a:r>
          </a:p>
          <a:p>
            <a:pPr lvl="1"/>
            <a:r>
              <a:rPr lang="en-US" dirty="0"/>
              <a:t>Rich algebraic structure</a:t>
            </a:r>
          </a:p>
          <a:p>
            <a:pPr lvl="1"/>
            <a:r>
              <a:rPr lang="en-US" dirty="0"/>
              <a:t>Well-studied, open standard</a:t>
            </a:r>
          </a:p>
          <a:p>
            <a:r>
              <a:rPr lang="en-US" dirty="0"/>
              <a:t>Weaknesses</a:t>
            </a:r>
          </a:p>
          <a:p>
            <a:pPr lvl="1"/>
            <a:r>
              <a:rPr lang="en-US" dirty="0"/>
              <a:t>Almost none</a:t>
            </a:r>
          </a:p>
          <a:p>
            <a:pPr lvl="1"/>
            <a:r>
              <a:rPr lang="en-US" dirty="0"/>
              <a:t>A few theoretical attacks exist on reduced round numbers of AES</a:t>
            </a:r>
          </a:p>
          <a:p>
            <a:pPr lvl="1"/>
            <a:r>
              <a:rPr lang="en-US" dirty="0"/>
              <a:t>No practical attacks other than side channel attacks</a:t>
            </a:r>
          </a:p>
          <a:p>
            <a:pPr lvl="1"/>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485158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Attacks Against Hash Functions</a:t>
            </a: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226944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key cryptography</a:t>
            </a:r>
          </a:p>
        </p:txBody>
      </p:sp>
      <p:sp>
        <p:nvSpPr>
          <p:cNvPr id="3" name="Content Placeholder 2"/>
          <p:cNvSpPr>
            <a:spLocks noGrp="1"/>
          </p:cNvSpPr>
          <p:nvPr>
            <p:ph idx="1"/>
          </p:nvPr>
        </p:nvSpPr>
        <p:spPr/>
        <p:txBody>
          <a:bodyPr/>
          <a:lstStyle/>
          <a:p>
            <a:r>
              <a:rPr lang="en-US" dirty="0"/>
              <a:t>Sometimes, we need something different</a:t>
            </a:r>
          </a:p>
          <a:p>
            <a:r>
              <a:rPr lang="en-US" dirty="0"/>
              <a:t>We want a </a:t>
            </a:r>
            <a:r>
              <a:rPr lang="en-US" b="1" dirty="0"/>
              <a:t>public key</a:t>
            </a:r>
            <a:r>
              <a:rPr lang="en-US" dirty="0"/>
              <a:t> that anyone can use to encrypt a message to Alice</a:t>
            </a:r>
          </a:p>
          <a:p>
            <a:r>
              <a:rPr lang="en-US" dirty="0"/>
              <a:t>Alice has a </a:t>
            </a:r>
            <a:r>
              <a:rPr lang="en-US" b="1" dirty="0"/>
              <a:t>private key</a:t>
            </a:r>
            <a:r>
              <a:rPr lang="en-US" dirty="0"/>
              <a:t> that can decrypt such a message</a:t>
            </a:r>
          </a:p>
          <a:p>
            <a:r>
              <a:rPr lang="en-US" dirty="0"/>
              <a:t>The </a:t>
            </a:r>
            <a:r>
              <a:rPr lang="en-US" b="1" dirty="0"/>
              <a:t>public key</a:t>
            </a:r>
            <a:r>
              <a:rPr lang="en-US" dirty="0"/>
              <a:t> can only encrypt messages; it cannot be used to decrypt messages</a:t>
            </a:r>
          </a:p>
          <a:p>
            <a:endParaRPr lang="en-US" dirty="0"/>
          </a:p>
        </p:txBody>
      </p:sp>
    </p:spTree>
    <p:extLst>
      <p:ext uri="{BB962C8B-B14F-4D97-AF65-F5344CB8AC3E}">
        <p14:creationId xmlns:p14="http://schemas.microsoft.com/office/powerpoint/2010/main" val="4159282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RSA Algorithm</a:t>
            </a:r>
          </a:p>
        </p:txBody>
      </p:sp>
      <p:sp>
        <p:nvSpPr>
          <p:cNvPr id="41987" name="Content Placeholder 2"/>
          <p:cNvSpPr>
            <a:spLocks noGrp="1"/>
          </p:cNvSpPr>
          <p:nvPr>
            <p:ph idx="1"/>
          </p:nvPr>
        </p:nvSpPr>
        <p:spPr/>
        <p:txBody>
          <a:bodyPr/>
          <a:lstStyle/>
          <a:p>
            <a:r>
              <a:rPr lang="en-US" dirty="0"/>
              <a:t>Named for </a:t>
            </a:r>
            <a:r>
              <a:rPr lang="en-US" b="1" dirty="0" err="1"/>
              <a:t>R</a:t>
            </a:r>
            <a:r>
              <a:rPr lang="en-US" dirty="0" err="1"/>
              <a:t>ivest</a:t>
            </a:r>
            <a:r>
              <a:rPr lang="en-US" dirty="0"/>
              <a:t>, </a:t>
            </a:r>
            <a:r>
              <a:rPr lang="en-US" b="1" dirty="0"/>
              <a:t>S</a:t>
            </a:r>
            <a:r>
              <a:rPr lang="en-US" dirty="0"/>
              <a:t>hamir, and </a:t>
            </a:r>
            <a:r>
              <a:rPr lang="en-US" b="1" dirty="0" err="1"/>
              <a:t>A</a:t>
            </a:r>
            <a:r>
              <a:rPr lang="en-US" dirty="0" err="1"/>
              <a:t>dleman</a:t>
            </a:r>
            <a:endParaRPr lang="en-US" dirty="0"/>
          </a:p>
          <a:p>
            <a:r>
              <a:rPr lang="en-US" dirty="0"/>
              <a:t>Take a plaintext </a:t>
            </a:r>
            <a:r>
              <a:rPr lang="en-US" b="1" i="1" dirty="0"/>
              <a:t>M</a:t>
            </a:r>
            <a:r>
              <a:rPr lang="en-US" dirty="0"/>
              <a:t> converted to an integer</a:t>
            </a:r>
          </a:p>
          <a:p>
            <a:endParaRPr lang="en-US" dirty="0"/>
          </a:p>
          <a:p>
            <a:r>
              <a:rPr lang="en-US" dirty="0"/>
              <a:t>Create an </a:t>
            </a:r>
            <a:r>
              <a:rPr lang="en-US" dirty="0" err="1"/>
              <a:t>ciphertext</a:t>
            </a:r>
            <a:r>
              <a:rPr lang="en-US" dirty="0"/>
              <a:t> </a:t>
            </a:r>
            <a:r>
              <a:rPr lang="en-US" b="1" i="1" dirty="0"/>
              <a:t>C</a:t>
            </a:r>
            <a:r>
              <a:rPr lang="en-US" dirty="0"/>
              <a:t> as follows:</a:t>
            </a:r>
          </a:p>
          <a:p>
            <a:pPr>
              <a:buFont typeface="Wingdings 2" pitchFamily="18" charset="2"/>
              <a:buNone/>
            </a:pPr>
            <a:r>
              <a:rPr lang="en-US" dirty="0"/>
              <a:t>	</a:t>
            </a:r>
            <a:r>
              <a:rPr lang="en-US" b="1" i="1" dirty="0"/>
              <a:t>C</a:t>
            </a:r>
            <a:r>
              <a:rPr lang="en-US" dirty="0"/>
              <a:t> = </a:t>
            </a:r>
            <a:r>
              <a:rPr lang="en-US" b="1" i="1" dirty="0"/>
              <a:t>M</a:t>
            </a:r>
            <a:r>
              <a:rPr lang="en-US" b="1" i="1" baseline="30000" dirty="0"/>
              <a:t>e</a:t>
            </a:r>
            <a:r>
              <a:rPr lang="en-US" dirty="0"/>
              <a:t> mod </a:t>
            </a:r>
            <a:r>
              <a:rPr lang="en-US" b="1" i="1" dirty="0"/>
              <a:t>n</a:t>
            </a:r>
          </a:p>
          <a:p>
            <a:pPr>
              <a:buFont typeface="Wingdings 2" pitchFamily="18" charset="2"/>
              <a:buNone/>
            </a:pPr>
            <a:endParaRPr lang="en-US" i="1" dirty="0"/>
          </a:p>
          <a:p>
            <a:r>
              <a:rPr lang="en-US" dirty="0"/>
              <a:t>Decrypt </a:t>
            </a:r>
            <a:r>
              <a:rPr lang="en-US" b="1" i="1" dirty="0"/>
              <a:t>C</a:t>
            </a:r>
            <a:r>
              <a:rPr lang="en-US" dirty="0"/>
              <a:t> back into </a:t>
            </a:r>
            <a:r>
              <a:rPr lang="en-US" b="1" i="1" dirty="0"/>
              <a:t>M</a:t>
            </a:r>
            <a:r>
              <a:rPr lang="en-US" dirty="0"/>
              <a:t> as follows:</a:t>
            </a:r>
          </a:p>
          <a:p>
            <a:pPr>
              <a:buFont typeface="Wingdings 2" pitchFamily="18" charset="2"/>
              <a:buNone/>
            </a:pPr>
            <a:r>
              <a:rPr lang="en-US" dirty="0"/>
              <a:t>	</a:t>
            </a:r>
            <a:r>
              <a:rPr lang="en-US" b="1" i="1" dirty="0"/>
              <a:t>M</a:t>
            </a:r>
            <a:r>
              <a:rPr lang="en-US" dirty="0"/>
              <a:t> = </a:t>
            </a:r>
            <a:r>
              <a:rPr lang="en-US" b="1" i="1" dirty="0" err="1"/>
              <a:t>C</a:t>
            </a:r>
            <a:r>
              <a:rPr lang="en-US" b="1" i="1" baseline="30000" dirty="0" err="1"/>
              <a:t>d</a:t>
            </a:r>
            <a:r>
              <a:rPr lang="en-US" dirty="0"/>
              <a:t> mod </a:t>
            </a:r>
            <a:r>
              <a:rPr lang="en-US" b="1" i="1" dirty="0"/>
              <a:t>n</a:t>
            </a:r>
            <a:r>
              <a:rPr lang="en-US" dirty="0"/>
              <a:t> = (</a:t>
            </a:r>
            <a:r>
              <a:rPr lang="en-US" b="1" i="1" dirty="0"/>
              <a:t>M</a:t>
            </a:r>
            <a:r>
              <a:rPr lang="en-US" b="1" i="1" baseline="30000" dirty="0"/>
              <a:t>e</a:t>
            </a:r>
            <a:r>
              <a:rPr lang="en-US" dirty="0"/>
              <a:t>)</a:t>
            </a:r>
            <a:r>
              <a:rPr lang="en-US" b="1" i="1" baseline="30000" dirty="0"/>
              <a:t>d</a:t>
            </a:r>
            <a:r>
              <a:rPr lang="en-US" dirty="0"/>
              <a:t> mod </a:t>
            </a:r>
            <a:r>
              <a:rPr lang="en-US" b="1" i="1" dirty="0"/>
              <a:t>n</a:t>
            </a:r>
            <a:r>
              <a:rPr lang="en-US" dirty="0"/>
              <a:t> = </a:t>
            </a:r>
            <a:r>
              <a:rPr lang="en-US" b="1" dirty="0"/>
              <a:t>M</a:t>
            </a:r>
            <a:r>
              <a:rPr lang="en-US" b="1" i="1" baseline="30000" dirty="0"/>
              <a:t>ed</a:t>
            </a:r>
            <a:r>
              <a:rPr lang="en-US" dirty="0"/>
              <a:t> mod </a:t>
            </a:r>
            <a:r>
              <a:rPr lang="en-US" b="1" i="1" dirty="0"/>
              <a:t>n</a:t>
            </a:r>
          </a:p>
          <a:p>
            <a:pPr>
              <a:buFont typeface="Wingdings 2" pitchFamily="18" charset="2"/>
              <a:buNone/>
            </a:pPr>
            <a:endParaRPr lang="en-US" dirty="0"/>
          </a:p>
        </p:txBody>
      </p:sp>
    </p:spTree>
    <p:extLst>
      <p:ext uri="{BB962C8B-B14F-4D97-AF65-F5344CB8AC3E}">
        <p14:creationId xmlns:p14="http://schemas.microsoft.com/office/powerpoint/2010/main" val="3959462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98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198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19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pieces</a:t>
            </a:r>
          </a:p>
        </p:txBody>
      </p:sp>
      <p:graphicFrame>
        <p:nvGraphicFramePr>
          <p:cNvPr id="5" name="Content Placeholder 4"/>
          <p:cNvGraphicFramePr>
            <a:graphicFrameLocks noGrp="1"/>
          </p:cNvGraphicFramePr>
          <p:nvPr>
            <p:ph idx="1"/>
            <p:extLst/>
          </p:nvPr>
        </p:nvGraphicFramePr>
        <p:xfrm>
          <a:off x="609600" y="1774824"/>
          <a:ext cx="10972800" cy="4702175"/>
        </p:xfrm>
        <a:graphic>
          <a:graphicData uri="http://schemas.openxmlformats.org/drawingml/2006/table">
            <a:tbl>
              <a:tblPr firstRow="1" bandRow="1">
                <a:tableStyleId>{5C22544A-7EE6-4342-B048-85BDC9FD1C3A}</a:tableStyleId>
              </a:tblPr>
              <a:tblGrid>
                <a:gridCol w="2325233">
                  <a:extLst>
                    <a:ext uri="{9D8B030D-6E8A-4147-A177-3AD203B41FA5}">
                      <a16:colId xmlns:a16="http://schemas.microsoft.com/office/drawing/2014/main" val="20000"/>
                    </a:ext>
                  </a:extLst>
                </a:gridCol>
                <a:gridCol w="4612034">
                  <a:extLst>
                    <a:ext uri="{9D8B030D-6E8A-4147-A177-3AD203B41FA5}">
                      <a16:colId xmlns:a16="http://schemas.microsoft.com/office/drawing/2014/main" val="20001"/>
                    </a:ext>
                  </a:extLst>
                </a:gridCol>
                <a:gridCol w="4035533">
                  <a:extLst>
                    <a:ext uri="{9D8B030D-6E8A-4147-A177-3AD203B41FA5}">
                      <a16:colId xmlns:a16="http://schemas.microsoft.com/office/drawing/2014/main" val="20002"/>
                    </a:ext>
                  </a:extLst>
                </a:gridCol>
              </a:tblGrid>
              <a:tr h="518350">
                <a:tc>
                  <a:txBody>
                    <a:bodyPr/>
                    <a:lstStyle/>
                    <a:p>
                      <a:pPr algn="ctr"/>
                      <a:r>
                        <a:rPr lang="en-US" sz="2400" dirty="0"/>
                        <a:t>Term</a:t>
                      </a:r>
                    </a:p>
                  </a:txBody>
                  <a:tcPr marL="99753" marR="99753"/>
                </a:tc>
                <a:tc>
                  <a:txBody>
                    <a:bodyPr/>
                    <a:lstStyle/>
                    <a:p>
                      <a:pPr algn="ctr"/>
                      <a:r>
                        <a:rPr lang="en-US" sz="2400" dirty="0"/>
                        <a:t>Details</a:t>
                      </a:r>
                    </a:p>
                  </a:txBody>
                  <a:tcPr marL="99753" marR="99753"/>
                </a:tc>
                <a:tc>
                  <a:txBody>
                    <a:bodyPr/>
                    <a:lstStyle/>
                    <a:p>
                      <a:pPr algn="ctr"/>
                      <a:r>
                        <a:rPr lang="en-US" sz="2400" dirty="0"/>
                        <a:t>Source</a:t>
                      </a:r>
                    </a:p>
                  </a:txBody>
                  <a:tcPr marL="99753" marR="99753"/>
                </a:tc>
                <a:extLst>
                  <a:ext uri="{0D108BD9-81ED-4DB2-BD59-A6C34878D82A}">
                    <a16:rowId xmlns:a16="http://schemas.microsoft.com/office/drawing/2014/main" val="10000"/>
                  </a:ext>
                </a:extLst>
              </a:tr>
              <a:tr h="518350">
                <a:tc>
                  <a:txBody>
                    <a:bodyPr/>
                    <a:lstStyle/>
                    <a:p>
                      <a:pPr algn="ctr"/>
                      <a:r>
                        <a:rPr lang="en-US" sz="2400" b="1" i="1" dirty="0"/>
                        <a:t>M</a:t>
                      </a:r>
                    </a:p>
                  </a:txBody>
                  <a:tcPr marL="99753" marR="99753" anchor="ctr"/>
                </a:tc>
                <a:tc>
                  <a:txBody>
                    <a:bodyPr/>
                    <a:lstStyle/>
                    <a:p>
                      <a:pPr algn="ctr"/>
                      <a:r>
                        <a:rPr lang="en-US" sz="2400" dirty="0"/>
                        <a:t>Message to be</a:t>
                      </a:r>
                      <a:r>
                        <a:rPr lang="en-US" sz="2400" baseline="0" dirty="0"/>
                        <a:t> encrypted</a:t>
                      </a:r>
                      <a:endParaRPr lang="en-US" sz="2400" dirty="0"/>
                    </a:p>
                  </a:txBody>
                  <a:tcPr marL="99753" marR="99753" anchor="ctr"/>
                </a:tc>
                <a:tc>
                  <a:txBody>
                    <a:bodyPr/>
                    <a:lstStyle/>
                    <a:p>
                      <a:pPr algn="ctr"/>
                      <a:r>
                        <a:rPr lang="en-US" sz="2400" dirty="0"/>
                        <a:t>Sender</a:t>
                      </a:r>
                    </a:p>
                  </a:txBody>
                  <a:tcPr marL="99753" marR="99753" anchor="ctr"/>
                </a:tc>
                <a:extLst>
                  <a:ext uri="{0D108BD9-81ED-4DB2-BD59-A6C34878D82A}">
                    <a16:rowId xmlns:a16="http://schemas.microsoft.com/office/drawing/2014/main" val="10001"/>
                  </a:ext>
                </a:extLst>
              </a:tr>
              <a:tr h="518350">
                <a:tc>
                  <a:txBody>
                    <a:bodyPr/>
                    <a:lstStyle/>
                    <a:p>
                      <a:pPr algn="ctr"/>
                      <a:r>
                        <a:rPr lang="en-US" sz="2400" b="1" i="1" dirty="0"/>
                        <a:t>C</a:t>
                      </a:r>
                    </a:p>
                  </a:txBody>
                  <a:tcPr marL="99753" marR="99753" anchor="ctr"/>
                </a:tc>
                <a:tc>
                  <a:txBody>
                    <a:bodyPr/>
                    <a:lstStyle/>
                    <a:p>
                      <a:pPr algn="ctr"/>
                      <a:r>
                        <a:rPr lang="en-US" sz="2400" dirty="0"/>
                        <a:t>Encrypted message</a:t>
                      </a:r>
                    </a:p>
                  </a:txBody>
                  <a:tcPr marL="99753" marR="99753" anchor="ctr"/>
                </a:tc>
                <a:tc>
                  <a:txBody>
                    <a:bodyPr/>
                    <a:lstStyle/>
                    <a:p>
                      <a:pPr algn="ctr"/>
                      <a:r>
                        <a:rPr lang="en-US" sz="2400" dirty="0"/>
                        <a:t>Computed by sender</a:t>
                      </a:r>
                    </a:p>
                  </a:txBody>
                  <a:tcPr marL="99753" marR="99753" anchor="ctr"/>
                </a:tc>
                <a:extLst>
                  <a:ext uri="{0D108BD9-81ED-4DB2-BD59-A6C34878D82A}">
                    <a16:rowId xmlns:a16="http://schemas.microsoft.com/office/drawing/2014/main" val="10002"/>
                  </a:ext>
                </a:extLst>
              </a:tr>
              <a:tr h="518350">
                <a:tc>
                  <a:txBody>
                    <a:bodyPr/>
                    <a:lstStyle/>
                    <a:p>
                      <a:pPr algn="ctr"/>
                      <a:r>
                        <a:rPr lang="en-US" sz="2400" b="1" i="1" dirty="0"/>
                        <a:t>n</a:t>
                      </a:r>
                    </a:p>
                  </a:txBody>
                  <a:tcPr marL="99753" marR="99753" anchor="ctr"/>
                </a:tc>
                <a:tc>
                  <a:txBody>
                    <a:bodyPr/>
                    <a:lstStyle/>
                    <a:p>
                      <a:pPr algn="ctr"/>
                      <a:r>
                        <a:rPr lang="en-US" sz="2400" dirty="0"/>
                        <a:t>Modulus,</a:t>
                      </a:r>
                      <a:r>
                        <a:rPr lang="en-US" sz="2400" baseline="0" dirty="0"/>
                        <a:t>  </a:t>
                      </a:r>
                      <a:r>
                        <a:rPr lang="en-US" sz="2400" b="1" i="1" dirty="0"/>
                        <a:t>n</a:t>
                      </a:r>
                      <a:r>
                        <a:rPr lang="en-US" sz="2400" dirty="0"/>
                        <a:t> = </a:t>
                      </a:r>
                      <a:r>
                        <a:rPr lang="en-US" sz="2400" b="1" i="1" dirty="0" err="1"/>
                        <a:t>pq</a:t>
                      </a:r>
                      <a:endParaRPr lang="en-US" sz="2400" b="1" i="1" dirty="0"/>
                    </a:p>
                  </a:txBody>
                  <a:tcPr marL="99753" marR="99753" anchor="ctr"/>
                </a:tc>
                <a:tc>
                  <a:txBody>
                    <a:bodyPr/>
                    <a:lstStyle/>
                    <a:p>
                      <a:pPr algn="ctr"/>
                      <a:r>
                        <a:rPr lang="en-US" sz="2400" dirty="0"/>
                        <a:t>Known by</a:t>
                      </a:r>
                      <a:r>
                        <a:rPr lang="en-US" sz="2400" baseline="0" dirty="0"/>
                        <a:t> everyone</a:t>
                      </a:r>
                      <a:endParaRPr lang="en-US" sz="2400" dirty="0"/>
                    </a:p>
                  </a:txBody>
                  <a:tcPr marL="99753" marR="99753" anchor="ctr"/>
                </a:tc>
                <a:extLst>
                  <a:ext uri="{0D108BD9-81ED-4DB2-BD59-A6C34878D82A}">
                    <a16:rowId xmlns:a16="http://schemas.microsoft.com/office/drawing/2014/main" val="10003"/>
                  </a:ext>
                </a:extLst>
              </a:tr>
              <a:tr h="518350">
                <a:tc>
                  <a:txBody>
                    <a:bodyPr/>
                    <a:lstStyle/>
                    <a:p>
                      <a:pPr algn="ctr"/>
                      <a:r>
                        <a:rPr lang="en-US" sz="2400" b="1" i="1" dirty="0"/>
                        <a:t>p</a:t>
                      </a:r>
                    </a:p>
                  </a:txBody>
                  <a:tcPr marL="99753" marR="99753" anchor="ctr"/>
                </a:tc>
                <a:tc>
                  <a:txBody>
                    <a:bodyPr/>
                    <a:lstStyle/>
                    <a:p>
                      <a:pPr algn="ctr"/>
                      <a:r>
                        <a:rPr lang="en-US" sz="2400" dirty="0"/>
                        <a:t>Prime number</a:t>
                      </a:r>
                    </a:p>
                  </a:txBody>
                  <a:tcPr marL="99753" marR="99753" anchor="ctr"/>
                </a:tc>
                <a:tc>
                  <a:txBody>
                    <a:bodyPr/>
                    <a:lstStyle/>
                    <a:p>
                      <a:pPr algn="ctr"/>
                      <a:r>
                        <a:rPr lang="en-US" sz="2400" dirty="0"/>
                        <a:t>Known by receiver</a:t>
                      </a:r>
                    </a:p>
                  </a:txBody>
                  <a:tcPr marL="99753" marR="99753" anchor="ctr"/>
                </a:tc>
                <a:extLst>
                  <a:ext uri="{0D108BD9-81ED-4DB2-BD59-A6C34878D82A}">
                    <a16:rowId xmlns:a16="http://schemas.microsoft.com/office/drawing/2014/main" val="10004"/>
                  </a:ext>
                </a:extLst>
              </a:tr>
              <a:tr h="518350">
                <a:tc>
                  <a:txBody>
                    <a:bodyPr/>
                    <a:lstStyle/>
                    <a:p>
                      <a:pPr algn="ctr"/>
                      <a:r>
                        <a:rPr lang="en-US" sz="2400" b="1" i="1" dirty="0"/>
                        <a:t>q</a:t>
                      </a:r>
                    </a:p>
                  </a:txBody>
                  <a:tcPr marL="99753" marR="99753" anchor="ctr"/>
                </a:tc>
                <a:tc>
                  <a:txBody>
                    <a:bodyPr/>
                    <a:lstStyle/>
                    <a:p>
                      <a:pPr algn="ctr"/>
                      <a:r>
                        <a:rPr lang="en-US" sz="2400" dirty="0"/>
                        <a:t>Prime number</a:t>
                      </a:r>
                    </a:p>
                  </a:txBody>
                  <a:tcPr marL="99753" marR="99753" anchor="ctr"/>
                </a:tc>
                <a:tc>
                  <a:txBody>
                    <a:bodyPr/>
                    <a:lstStyle/>
                    <a:p>
                      <a:pPr algn="ctr"/>
                      <a:r>
                        <a:rPr lang="en-US" sz="2400" dirty="0"/>
                        <a:t>Known by receiver</a:t>
                      </a:r>
                    </a:p>
                  </a:txBody>
                  <a:tcPr marL="99753" marR="99753" anchor="ctr"/>
                </a:tc>
                <a:extLst>
                  <a:ext uri="{0D108BD9-81ED-4DB2-BD59-A6C34878D82A}">
                    <a16:rowId xmlns:a16="http://schemas.microsoft.com/office/drawing/2014/main" val="10005"/>
                  </a:ext>
                </a:extLst>
              </a:tr>
              <a:tr h="518350">
                <a:tc>
                  <a:txBody>
                    <a:bodyPr/>
                    <a:lstStyle/>
                    <a:p>
                      <a:pPr algn="ctr"/>
                      <a:r>
                        <a:rPr lang="en-US" sz="2400" b="1" i="1" dirty="0"/>
                        <a:t>e</a:t>
                      </a:r>
                    </a:p>
                  </a:txBody>
                  <a:tcPr marL="99753" marR="99753" anchor="ctr"/>
                </a:tc>
                <a:tc>
                  <a:txBody>
                    <a:bodyPr/>
                    <a:lstStyle/>
                    <a:p>
                      <a:pPr algn="ctr"/>
                      <a:r>
                        <a:rPr lang="en-US" sz="2400" dirty="0"/>
                        <a:t>Encryption exponent</a:t>
                      </a:r>
                    </a:p>
                  </a:txBody>
                  <a:tcPr marL="99753" marR="99753" anchor="ctr"/>
                </a:tc>
                <a:tc>
                  <a:txBody>
                    <a:bodyPr/>
                    <a:lstStyle/>
                    <a:p>
                      <a:pPr algn="ctr"/>
                      <a:r>
                        <a:rPr lang="en-US" sz="2400" dirty="0"/>
                        <a:t>Known</a:t>
                      </a:r>
                      <a:r>
                        <a:rPr lang="en-US" sz="2400" baseline="0" dirty="0"/>
                        <a:t> by everyone</a:t>
                      </a:r>
                      <a:endParaRPr lang="en-US" sz="2400" dirty="0"/>
                    </a:p>
                  </a:txBody>
                  <a:tcPr marL="99753" marR="99753" anchor="ctr"/>
                </a:tc>
                <a:extLst>
                  <a:ext uri="{0D108BD9-81ED-4DB2-BD59-A6C34878D82A}">
                    <a16:rowId xmlns:a16="http://schemas.microsoft.com/office/drawing/2014/main" val="10006"/>
                  </a:ext>
                </a:extLst>
              </a:tr>
              <a:tr h="518350">
                <a:tc>
                  <a:txBody>
                    <a:bodyPr/>
                    <a:lstStyle/>
                    <a:p>
                      <a:pPr algn="ctr"/>
                      <a:r>
                        <a:rPr lang="en-US" sz="2400" b="1" i="1" dirty="0"/>
                        <a:t>d</a:t>
                      </a:r>
                    </a:p>
                  </a:txBody>
                  <a:tcPr marL="99753" marR="99753" anchor="ctr"/>
                </a:tc>
                <a:tc>
                  <a:txBody>
                    <a:bodyPr/>
                    <a:lstStyle/>
                    <a:p>
                      <a:pPr algn="ctr"/>
                      <a:r>
                        <a:rPr lang="en-US" sz="2400" dirty="0"/>
                        <a:t>Decryption exponent</a:t>
                      </a:r>
                    </a:p>
                  </a:txBody>
                  <a:tcPr marL="99753" marR="99753" anchor="ctr"/>
                </a:tc>
                <a:tc>
                  <a:txBody>
                    <a:bodyPr/>
                    <a:lstStyle/>
                    <a:p>
                      <a:pPr algn="ctr"/>
                      <a:r>
                        <a:rPr lang="en-US" sz="2400" dirty="0"/>
                        <a:t>Computed by receiver</a:t>
                      </a:r>
                    </a:p>
                  </a:txBody>
                  <a:tcPr marL="99753" marR="99753" anchor="ctr"/>
                </a:tc>
                <a:extLst>
                  <a:ext uri="{0D108BD9-81ED-4DB2-BD59-A6C34878D82A}">
                    <a16:rowId xmlns:a16="http://schemas.microsoft.com/office/drawing/2014/main" val="10007"/>
                  </a:ext>
                </a:extLst>
              </a:tr>
              <a:tr h="555375">
                <a:tc>
                  <a:txBody>
                    <a:bodyPr/>
                    <a:lstStyle/>
                    <a:p>
                      <a:pPr algn="ctr"/>
                      <a:r>
                        <a:rPr lang="en-US" sz="2800" dirty="0">
                          <a:sym typeface="Symbol"/>
                        </a:rPr>
                        <a:t>(</a:t>
                      </a:r>
                      <a:r>
                        <a:rPr lang="en-US" sz="2800" b="1" i="1" dirty="0">
                          <a:sym typeface="Symbol"/>
                        </a:rPr>
                        <a:t>n</a:t>
                      </a:r>
                      <a:r>
                        <a:rPr lang="en-US" sz="2800" dirty="0">
                          <a:sym typeface="Symbol"/>
                        </a:rPr>
                        <a:t>)</a:t>
                      </a:r>
                      <a:endParaRPr lang="en-US" sz="2400" i="1" dirty="0"/>
                    </a:p>
                  </a:txBody>
                  <a:tcPr marL="99753" marR="99753" anchor="ctr"/>
                </a:tc>
                <a:tc>
                  <a:txBody>
                    <a:bodyPr/>
                    <a:lstStyle/>
                    <a:p>
                      <a:pPr algn="ctr"/>
                      <a:r>
                        <a:rPr lang="en-US" sz="2400" dirty="0" err="1"/>
                        <a:t>Totient</a:t>
                      </a:r>
                      <a:r>
                        <a:rPr lang="en-US" sz="2400" dirty="0"/>
                        <a:t> of </a:t>
                      </a:r>
                      <a:r>
                        <a:rPr lang="en-US" sz="2400" b="1" i="1" dirty="0"/>
                        <a:t>n</a:t>
                      </a:r>
                    </a:p>
                  </a:txBody>
                  <a:tcPr marL="99753" marR="99753" anchor="ctr"/>
                </a:tc>
                <a:tc>
                  <a:txBody>
                    <a:bodyPr/>
                    <a:lstStyle/>
                    <a:p>
                      <a:pPr algn="ctr"/>
                      <a:r>
                        <a:rPr lang="en-US" sz="2400" dirty="0"/>
                        <a:t>Known</a:t>
                      </a:r>
                      <a:r>
                        <a:rPr lang="en-US" sz="2400" baseline="0" dirty="0"/>
                        <a:t> by receiver</a:t>
                      </a:r>
                      <a:endParaRPr lang="en-US" sz="2400" dirty="0"/>
                    </a:p>
                  </a:txBody>
                  <a:tcPr marL="99753" marR="99753"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81256067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How it Works</a:t>
            </a:r>
          </a:p>
        </p:txBody>
      </p:sp>
      <p:sp>
        <p:nvSpPr>
          <p:cNvPr id="44035" name="Content Placeholder 2"/>
          <p:cNvSpPr>
            <a:spLocks noGrp="1"/>
          </p:cNvSpPr>
          <p:nvPr>
            <p:ph idx="1"/>
          </p:nvPr>
        </p:nvSpPr>
        <p:spPr/>
        <p:txBody>
          <a:bodyPr/>
          <a:lstStyle/>
          <a:p>
            <a:r>
              <a:rPr lang="en-US" dirty="0"/>
              <a:t>To encrypt:</a:t>
            </a:r>
          </a:p>
          <a:p>
            <a:pPr>
              <a:buFont typeface="Wingdings 2" pitchFamily="18" charset="2"/>
              <a:buNone/>
            </a:pPr>
            <a:r>
              <a:rPr lang="en-US" dirty="0"/>
              <a:t>	</a:t>
            </a:r>
            <a:r>
              <a:rPr lang="en-US" b="1" i="1" dirty="0"/>
              <a:t>C</a:t>
            </a:r>
            <a:r>
              <a:rPr lang="en-US" dirty="0"/>
              <a:t> = </a:t>
            </a:r>
            <a:r>
              <a:rPr lang="en-US" b="1" i="1" dirty="0"/>
              <a:t>M</a:t>
            </a:r>
            <a:r>
              <a:rPr lang="en-US" b="1" i="1" baseline="30000" dirty="0"/>
              <a:t>e</a:t>
            </a:r>
            <a:r>
              <a:rPr lang="en-US" dirty="0"/>
              <a:t> mod </a:t>
            </a:r>
            <a:r>
              <a:rPr lang="en-US" b="1" i="1" dirty="0"/>
              <a:t>n</a:t>
            </a:r>
            <a:endParaRPr lang="en-US" b="1" dirty="0"/>
          </a:p>
          <a:p>
            <a:r>
              <a:rPr lang="en-US" b="1" i="1"/>
              <a:t>e</a:t>
            </a:r>
            <a:r>
              <a:rPr lang="en-US"/>
              <a:t> could be 3 and is often 65537, </a:t>
            </a:r>
            <a:r>
              <a:rPr lang="en-US" dirty="0"/>
              <a:t>but is always publically known</a:t>
            </a:r>
          </a:p>
          <a:p>
            <a:r>
              <a:rPr lang="en-US" dirty="0"/>
              <a:t>To decrypt:</a:t>
            </a:r>
          </a:p>
          <a:p>
            <a:pPr>
              <a:buFont typeface="Wingdings 2" pitchFamily="18" charset="2"/>
              <a:buNone/>
            </a:pPr>
            <a:r>
              <a:rPr lang="en-US" dirty="0"/>
              <a:t>	</a:t>
            </a:r>
            <a:r>
              <a:rPr lang="en-US" b="1" i="1" dirty="0"/>
              <a:t>M</a:t>
            </a:r>
            <a:r>
              <a:rPr lang="en-US" dirty="0"/>
              <a:t> = </a:t>
            </a:r>
            <a:r>
              <a:rPr lang="en-US" b="1" i="1" dirty="0" err="1"/>
              <a:t>C</a:t>
            </a:r>
            <a:r>
              <a:rPr lang="en-US" b="1" i="1" baseline="30000" dirty="0" err="1"/>
              <a:t>d</a:t>
            </a:r>
            <a:r>
              <a:rPr lang="en-US" dirty="0"/>
              <a:t> mod </a:t>
            </a:r>
            <a:r>
              <a:rPr lang="en-US" b="1" i="1" dirty="0"/>
              <a:t>n</a:t>
            </a:r>
            <a:r>
              <a:rPr lang="en-US" dirty="0"/>
              <a:t> = </a:t>
            </a:r>
            <a:r>
              <a:rPr lang="en-US" b="1" i="1" dirty="0"/>
              <a:t>M</a:t>
            </a:r>
            <a:r>
              <a:rPr lang="en-US" b="1" i="1" baseline="30000" dirty="0"/>
              <a:t>ed</a:t>
            </a:r>
            <a:r>
              <a:rPr lang="en-US" dirty="0"/>
              <a:t> mod </a:t>
            </a:r>
            <a:r>
              <a:rPr lang="en-US" b="1" i="1" dirty="0"/>
              <a:t>n</a:t>
            </a:r>
            <a:endParaRPr lang="en-US" b="1" i="1" baseline="30000" dirty="0"/>
          </a:p>
          <a:p>
            <a:r>
              <a:rPr lang="en-US" dirty="0"/>
              <a:t>We get </a:t>
            </a:r>
            <a:r>
              <a:rPr lang="en-US" b="1" i="1" dirty="0"/>
              <a:t>d</a:t>
            </a:r>
            <a:r>
              <a:rPr lang="en-US" dirty="0"/>
              <a:t> by finding the multiplicative inverse of </a:t>
            </a:r>
            <a:r>
              <a:rPr lang="en-US" b="1" i="1" dirty="0"/>
              <a:t>e</a:t>
            </a:r>
            <a:r>
              <a:rPr lang="en-US" dirty="0"/>
              <a:t> mod </a:t>
            </a:r>
            <a:r>
              <a:rPr lang="en-US" dirty="0">
                <a:sym typeface="Symbol" pitchFamily="18" charset="2"/>
              </a:rPr>
              <a:t>(</a:t>
            </a:r>
            <a:r>
              <a:rPr lang="en-US" b="1" i="1" dirty="0">
                <a:sym typeface="Symbol" pitchFamily="18" charset="2"/>
              </a:rPr>
              <a:t>n</a:t>
            </a:r>
            <a:r>
              <a:rPr lang="en-US" dirty="0">
                <a:sym typeface="Symbol" pitchFamily="18" charset="2"/>
              </a:rPr>
              <a:t>)</a:t>
            </a:r>
          </a:p>
          <a:p>
            <a:r>
              <a:rPr lang="en-US" dirty="0">
                <a:sym typeface="Symbol" pitchFamily="18" charset="2"/>
              </a:rPr>
              <a:t>So, </a:t>
            </a:r>
            <a:r>
              <a:rPr lang="en-US" b="1" i="1" dirty="0" err="1">
                <a:sym typeface="Symbol" pitchFamily="18" charset="2"/>
              </a:rPr>
              <a:t>ed</a:t>
            </a:r>
            <a:r>
              <a:rPr lang="en-US" dirty="0">
                <a:sym typeface="Symbol" pitchFamily="18" charset="2"/>
              </a:rPr>
              <a:t>  1 (mod (</a:t>
            </a:r>
            <a:r>
              <a:rPr lang="en-US" b="1" i="1" dirty="0">
                <a:sym typeface="Symbol" pitchFamily="18" charset="2"/>
              </a:rPr>
              <a:t>n</a:t>
            </a:r>
            <a:r>
              <a:rPr lang="en-US" dirty="0">
                <a:sym typeface="Symbol" pitchFamily="18" charset="2"/>
              </a:rPr>
              <a:t>))</a:t>
            </a:r>
          </a:p>
        </p:txBody>
      </p:sp>
    </p:spTree>
    <p:extLst>
      <p:ext uri="{BB962C8B-B14F-4D97-AF65-F5344CB8AC3E}">
        <p14:creationId xmlns:p14="http://schemas.microsoft.com/office/powerpoint/2010/main" val="1296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403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03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0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40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Why it Works</a:t>
            </a:r>
          </a:p>
        </p:txBody>
      </p:sp>
      <p:sp>
        <p:nvSpPr>
          <p:cNvPr id="45059" name="Content Placeholder 2"/>
          <p:cNvSpPr>
            <a:spLocks noGrp="1"/>
          </p:cNvSpPr>
          <p:nvPr>
            <p:ph idx="1"/>
          </p:nvPr>
        </p:nvSpPr>
        <p:spPr/>
        <p:txBody>
          <a:bodyPr/>
          <a:lstStyle/>
          <a:p>
            <a:r>
              <a:rPr lang="en-US" dirty="0">
                <a:sym typeface="Symbol" pitchFamily="18" charset="2"/>
              </a:rPr>
              <a:t>We know that </a:t>
            </a:r>
            <a:r>
              <a:rPr lang="en-US" b="1" i="1" dirty="0" err="1">
                <a:sym typeface="Symbol" pitchFamily="18" charset="2"/>
              </a:rPr>
              <a:t>ed</a:t>
            </a:r>
            <a:r>
              <a:rPr lang="en-US" dirty="0">
                <a:sym typeface="Symbol" pitchFamily="18" charset="2"/>
              </a:rPr>
              <a:t>  1 (mod (</a:t>
            </a:r>
            <a:r>
              <a:rPr lang="en-US" b="1" i="1" dirty="0">
                <a:sym typeface="Symbol" pitchFamily="18" charset="2"/>
              </a:rPr>
              <a:t>n</a:t>
            </a:r>
            <a:r>
              <a:rPr lang="en-US" dirty="0">
                <a:sym typeface="Symbol" pitchFamily="18" charset="2"/>
              </a:rPr>
              <a:t>))</a:t>
            </a:r>
          </a:p>
          <a:p>
            <a:r>
              <a:rPr lang="en-US" dirty="0">
                <a:sym typeface="Symbol" pitchFamily="18" charset="2"/>
              </a:rPr>
              <a:t>This means that </a:t>
            </a:r>
            <a:r>
              <a:rPr lang="en-US" b="1" i="1" dirty="0" err="1">
                <a:sym typeface="Symbol" pitchFamily="18" charset="2"/>
              </a:rPr>
              <a:t>ed</a:t>
            </a:r>
            <a:r>
              <a:rPr lang="en-US" dirty="0">
                <a:sym typeface="Symbol" pitchFamily="18" charset="2"/>
              </a:rPr>
              <a:t> = </a:t>
            </a:r>
            <a:r>
              <a:rPr lang="en-US" b="1" i="1" dirty="0">
                <a:sym typeface="Symbol" pitchFamily="18" charset="2"/>
              </a:rPr>
              <a:t>k</a:t>
            </a:r>
            <a:r>
              <a:rPr lang="en-US" dirty="0">
                <a:sym typeface="Symbol" pitchFamily="18" charset="2"/>
              </a:rPr>
              <a:t>(</a:t>
            </a:r>
            <a:r>
              <a:rPr lang="en-US" b="1" i="1" dirty="0">
                <a:sym typeface="Symbol" pitchFamily="18" charset="2"/>
              </a:rPr>
              <a:t>n</a:t>
            </a:r>
            <a:r>
              <a:rPr lang="en-US" dirty="0">
                <a:sym typeface="Symbol" pitchFamily="18" charset="2"/>
              </a:rPr>
              <a:t>) + 1 for some nonnegative integer </a:t>
            </a:r>
            <a:r>
              <a:rPr lang="en-US" b="1" i="1" dirty="0">
                <a:sym typeface="Symbol" pitchFamily="18" charset="2"/>
              </a:rPr>
              <a:t>k</a:t>
            </a:r>
          </a:p>
          <a:p>
            <a:r>
              <a:rPr lang="en-US" b="1" i="1" dirty="0"/>
              <a:t>M</a:t>
            </a:r>
            <a:r>
              <a:rPr lang="en-US" b="1" i="1" baseline="30000" dirty="0"/>
              <a:t>ed</a:t>
            </a:r>
            <a:r>
              <a:rPr lang="en-US" i="1" baseline="30000" dirty="0"/>
              <a:t> </a:t>
            </a:r>
            <a:r>
              <a:rPr lang="en-US" dirty="0"/>
              <a:t>= </a:t>
            </a:r>
            <a:r>
              <a:rPr lang="en-US" b="1" i="1" dirty="0"/>
              <a:t>M</a:t>
            </a:r>
            <a:r>
              <a:rPr lang="en-US" b="1" i="1" baseline="30000" dirty="0">
                <a:sym typeface="Symbol" pitchFamily="18" charset="2"/>
              </a:rPr>
              <a:t>k</a:t>
            </a:r>
            <a:r>
              <a:rPr lang="en-US" baseline="30000" dirty="0">
                <a:sym typeface="Symbol" pitchFamily="18" charset="2"/>
              </a:rPr>
              <a:t>(</a:t>
            </a:r>
            <a:r>
              <a:rPr lang="en-US" b="1" i="1" baseline="30000" dirty="0">
                <a:sym typeface="Symbol" pitchFamily="18" charset="2"/>
              </a:rPr>
              <a:t>n</a:t>
            </a:r>
            <a:r>
              <a:rPr lang="en-US" baseline="30000" dirty="0">
                <a:sym typeface="Symbol" pitchFamily="18" charset="2"/>
              </a:rPr>
              <a:t>) + 1</a:t>
            </a:r>
            <a:r>
              <a:rPr lang="en-US" dirty="0">
                <a:sym typeface="Symbol" pitchFamily="18" charset="2"/>
              </a:rPr>
              <a:t>  </a:t>
            </a:r>
            <a:r>
              <a:rPr lang="en-US" b="1" i="1" dirty="0">
                <a:sym typeface="Symbol" pitchFamily="18" charset="2"/>
              </a:rPr>
              <a:t>M</a:t>
            </a:r>
            <a:r>
              <a:rPr lang="en-US" dirty="0">
                <a:sym typeface="Symbol" pitchFamily="18" charset="2"/>
              </a:rPr>
              <a:t>∙(</a:t>
            </a:r>
            <a:r>
              <a:rPr lang="en-US" b="1" i="1" dirty="0">
                <a:sym typeface="Symbol" pitchFamily="18" charset="2"/>
              </a:rPr>
              <a:t>M</a:t>
            </a:r>
            <a:r>
              <a:rPr lang="en-US" baseline="30000" dirty="0">
                <a:sym typeface="Symbol" pitchFamily="18" charset="2"/>
              </a:rPr>
              <a:t>(</a:t>
            </a:r>
            <a:r>
              <a:rPr lang="en-US" b="1" i="1" baseline="30000" dirty="0">
                <a:sym typeface="Symbol" pitchFamily="18" charset="2"/>
              </a:rPr>
              <a:t>n</a:t>
            </a:r>
            <a:r>
              <a:rPr lang="en-US" baseline="30000" dirty="0">
                <a:sym typeface="Symbol" pitchFamily="18" charset="2"/>
              </a:rPr>
              <a:t>)</a:t>
            </a:r>
            <a:r>
              <a:rPr lang="en-US" dirty="0">
                <a:sym typeface="Symbol" pitchFamily="18" charset="2"/>
              </a:rPr>
              <a:t>)</a:t>
            </a:r>
            <a:r>
              <a:rPr lang="en-US" b="1" i="1" baseline="30000" dirty="0">
                <a:sym typeface="Symbol" pitchFamily="18" charset="2"/>
              </a:rPr>
              <a:t>k</a:t>
            </a:r>
            <a:r>
              <a:rPr lang="en-US" dirty="0">
                <a:sym typeface="Symbol" pitchFamily="18" charset="2"/>
              </a:rPr>
              <a:t> (mod </a:t>
            </a:r>
            <a:r>
              <a:rPr lang="en-US" i="1" dirty="0">
                <a:sym typeface="Symbol" pitchFamily="18" charset="2"/>
              </a:rPr>
              <a:t>n</a:t>
            </a:r>
            <a:r>
              <a:rPr lang="en-US" dirty="0">
                <a:sym typeface="Symbol" pitchFamily="18" charset="2"/>
              </a:rPr>
              <a:t>)</a:t>
            </a:r>
          </a:p>
          <a:p>
            <a:r>
              <a:rPr lang="en-US" dirty="0">
                <a:sym typeface="Symbol" pitchFamily="18" charset="2"/>
              </a:rPr>
              <a:t>By Euler’s Theorem</a:t>
            </a:r>
          </a:p>
          <a:p>
            <a:pPr>
              <a:buFont typeface="Wingdings 2" pitchFamily="18" charset="2"/>
              <a:buNone/>
            </a:pPr>
            <a:r>
              <a:rPr lang="en-US" dirty="0">
                <a:sym typeface="Symbol" pitchFamily="18" charset="2"/>
              </a:rPr>
              <a:t>	</a:t>
            </a:r>
            <a:r>
              <a:rPr lang="en-US" b="1" i="1" dirty="0">
                <a:sym typeface="Symbol" pitchFamily="18" charset="2"/>
              </a:rPr>
              <a:t>M</a:t>
            </a:r>
            <a:r>
              <a:rPr lang="en-US" baseline="30000" dirty="0">
                <a:sym typeface="Symbol" pitchFamily="18" charset="2"/>
              </a:rPr>
              <a:t>(</a:t>
            </a:r>
            <a:r>
              <a:rPr lang="en-US" b="1" i="1" baseline="30000" dirty="0">
                <a:sym typeface="Symbol" pitchFamily="18" charset="2"/>
              </a:rPr>
              <a:t>n</a:t>
            </a:r>
            <a:r>
              <a:rPr lang="en-US" baseline="30000" dirty="0">
                <a:sym typeface="Symbol" pitchFamily="18" charset="2"/>
              </a:rPr>
              <a:t>)</a:t>
            </a:r>
            <a:r>
              <a:rPr lang="en-US" dirty="0">
                <a:sym typeface="Symbol" pitchFamily="18" charset="2"/>
              </a:rPr>
              <a:t>  1 (mod </a:t>
            </a:r>
            <a:r>
              <a:rPr lang="en-US" b="1" i="1" dirty="0">
                <a:sym typeface="Symbol" pitchFamily="18" charset="2"/>
              </a:rPr>
              <a:t>n</a:t>
            </a:r>
            <a:r>
              <a:rPr lang="en-US" dirty="0">
                <a:sym typeface="Symbol" pitchFamily="18" charset="2"/>
              </a:rPr>
              <a:t>)</a:t>
            </a:r>
          </a:p>
          <a:p>
            <a:r>
              <a:rPr lang="en-US" dirty="0">
                <a:sym typeface="Symbol" pitchFamily="18" charset="2"/>
              </a:rPr>
              <a:t>So, </a:t>
            </a:r>
            <a:r>
              <a:rPr lang="en-US" b="1" i="1" dirty="0">
                <a:sym typeface="Symbol" pitchFamily="18" charset="2"/>
              </a:rPr>
              <a:t>M</a:t>
            </a:r>
            <a:r>
              <a:rPr lang="en-US" dirty="0">
                <a:sym typeface="Symbol" pitchFamily="18" charset="2"/>
              </a:rPr>
              <a:t>∙(</a:t>
            </a:r>
            <a:r>
              <a:rPr lang="en-US" b="1" i="1" dirty="0">
                <a:sym typeface="Symbol" pitchFamily="18" charset="2"/>
              </a:rPr>
              <a:t>M</a:t>
            </a:r>
            <a:r>
              <a:rPr lang="en-US" baseline="30000" dirty="0">
                <a:sym typeface="Symbol" pitchFamily="18" charset="2"/>
              </a:rPr>
              <a:t>(</a:t>
            </a:r>
            <a:r>
              <a:rPr lang="en-US" b="1" i="1" baseline="30000" dirty="0">
                <a:sym typeface="Symbol" pitchFamily="18" charset="2"/>
              </a:rPr>
              <a:t>n</a:t>
            </a:r>
            <a:r>
              <a:rPr lang="en-US" baseline="30000" dirty="0">
                <a:sym typeface="Symbol" pitchFamily="18" charset="2"/>
              </a:rPr>
              <a:t>)</a:t>
            </a:r>
            <a:r>
              <a:rPr lang="en-US" dirty="0">
                <a:sym typeface="Symbol" pitchFamily="18" charset="2"/>
              </a:rPr>
              <a:t>)</a:t>
            </a:r>
            <a:r>
              <a:rPr lang="en-US" b="1" i="1" baseline="30000" dirty="0">
                <a:sym typeface="Symbol" pitchFamily="18" charset="2"/>
              </a:rPr>
              <a:t>k</a:t>
            </a:r>
            <a:r>
              <a:rPr lang="en-US" dirty="0">
                <a:sym typeface="Symbol" pitchFamily="18" charset="2"/>
              </a:rPr>
              <a:t>  </a:t>
            </a:r>
            <a:r>
              <a:rPr lang="en-US" b="1" i="1" dirty="0">
                <a:sym typeface="Symbol" pitchFamily="18" charset="2"/>
              </a:rPr>
              <a:t>M</a:t>
            </a:r>
            <a:r>
              <a:rPr lang="en-US" dirty="0">
                <a:sym typeface="Symbol" pitchFamily="18" charset="2"/>
              </a:rPr>
              <a:t> (mod </a:t>
            </a:r>
            <a:r>
              <a:rPr lang="en-US" b="1" i="1" dirty="0">
                <a:sym typeface="Symbol" pitchFamily="18" charset="2"/>
              </a:rPr>
              <a:t>n</a:t>
            </a:r>
            <a:r>
              <a:rPr lang="en-US" dirty="0">
                <a:sym typeface="Symbol" pitchFamily="18" charset="2"/>
              </a:rPr>
              <a:t>)</a:t>
            </a:r>
          </a:p>
          <a:p>
            <a:endParaRPr lang="en-US" dirty="0"/>
          </a:p>
          <a:p>
            <a:pPr>
              <a:buFont typeface="Wingdings 2" pitchFamily="18" charset="2"/>
              <a:buNone/>
            </a:pPr>
            <a:endParaRPr lang="en-US" dirty="0"/>
          </a:p>
        </p:txBody>
      </p:sp>
    </p:spTree>
    <p:extLst>
      <p:ext uri="{BB962C8B-B14F-4D97-AF65-F5344CB8AC3E}">
        <p14:creationId xmlns:p14="http://schemas.microsoft.com/office/powerpoint/2010/main" val="128263375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505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Notation for sending</a:t>
            </a:r>
          </a:p>
        </p:txBody>
      </p:sp>
      <p:sp>
        <p:nvSpPr>
          <p:cNvPr id="3" name="Content Placeholder 2"/>
          <p:cNvSpPr>
            <a:spLocks noGrp="1"/>
          </p:cNvSpPr>
          <p:nvPr>
            <p:ph idx="1"/>
          </p:nvPr>
        </p:nvSpPr>
        <p:spPr/>
        <p:txBody>
          <a:bodyPr>
            <a:normAutofit/>
          </a:bodyPr>
          <a:lstStyle/>
          <a:p>
            <a:r>
              <a:rPr lang="en-US" dirty="0"/>
              <a:t>We will refer to several schemes for sending data</a:t>
            </a:r>
          </a:p>
          <a:p>
            <a:r>
              <a:rPr lang="en-US" dirty="0"/>
              <a:t>Let </a:t>
            </a:r>
            <a:r>
              <a:rPr lang="en-US" b="1" i="1" dirty="0"/>
              <a:t>X</a:t>
            </a:r>
            <a:r>
              <a:rPr lang="en-US" dirty="0"/>
              <a:t> and </a:t>
            </a:r>
            <a:r>
              <a:rPr lang="en-US" b="1" i="1" dirty="0"/>
              <a:t>Y</a:t>
            </a:r>
            <a:r>
              <a:rPr lang="en-US" dirty="0"/>
              <a:t> be parties and </a:t>
            </a:r>
            <a:r>
              <a:rPr lang="en-US" b="1" i="1" dirty="0"/>
              <a:t>Z</a:t>
            </a:r>
            <a:r>
              <a:rPr lang="en-US" dirty="0"/>
              <a:t> be a message</a:t>
            </a:r>
          </a:p>
          <a:p>
            <a:r>
              <a:rPr lang="en-US" dirty="0"/>
              <a:t>{ </a:t>
            </a:r>
            <a:r>
              <a:rPr lang="en-US" b="1" i="1" dirty="0"/>
              <a:t>Z</a:t>
            </a:r>
            <a:r>
              <a:rPr lang="en-US" dirty="0"/>
              <a:t> } </a:t>
            </a:r>
            <a:r>
              <a:rPr lang="en-US" b="1" i="1" dirty="0"/>
              <a:t>k</a:t>
            </a:r>
            <a:r>
              <a:rPr lang="en-US" dirty="0"/>
              <a:t> means message Z encrypted with key k</a:t>
            </a:r>
          </a:p>
          <a:p>
            <a:r>
              <a:rPr lang="en-US" dirty="0"/>
              <a:t>Thus, our standard notation will be:</a:t>
            </a:r>
          </a:p>
          <a:p>
            <a:pPr lvl="1"/>
            <a:r>
              <a:rPr lang="en-US" b="1" i="1" dirty="0"/>
              <a:t>X</a:t>
            </a:r>
            <a:r>
              <a:rPr lang="en-US" dirty="0"/>
              <a:t> </a:t>
            </a:r>
            <a:r>
              <a:rPr lang="en-US" dirty="0">
                <a:sym typeface="Symbol"/>
              </a:rPr>
              <a:t> </a:t>
            </a:r>
            <a:r>
              <a:rPr lang="en-US" b="1" i="1" dirty="0">
                <a:sym typeface="Symbol"/>
              </a:rPr>
              <a:t>Y</a:t>
            </a:r>
            <a:r>
              <a:rPr lang="en-US" dirty="0">
                <a:sym typeface="Symbol"/>
              </a:rPr>
              <a:t>: { </a:t>
            </a:r>
            <a:r>
              <a:rPr lang="en-US" b="1" i="1" dirty="0">
                <a:sym typeface="Symbol"/>
              </a:rPr>
              <a:t>Z</a:t>
            </a:r>
            <a:r>
              <a:rPr lang="en-US" dirty="0">
                <a:sym typeface="Symbol"/>
              </a:rPr>
              <a:t> } </a:t>
            </a:r>
            <a:r>
              <a:rPr lang="en-US" b="1" i="1" dirty="0">
                <a:sym typeface="Symbol"/>
              </a:rPr>
              <a:t>k</a:t>
            </a:r>
          </a:p>
          <a:p>
            <a:pPr lvl="1"/>
            <a:r>
              <a:rPr lang="en-US" dirty="0">
                <a:sym typeface="Symbol"/>
              </a:rPr>
              <a:t>Which means, </a:t>
            </a:r>
            <a:r>
              <a:rPr lang="en-US" b="1" i="1" dirty="0">
                <a:sym typeface="Symbol"/>
              </a:rPr>
              <a:t>X</a:t>
            </a:r>
            <a:r>
              <a:rPr lang="en-US" dirty="0">
                <a:sym typeface="Symbol"/>
              </a:rPr>
              <a:t> sends message </a:t>
            </a:r>
            <a:r>
              <a:rPr lang="en-US" b="1" i="1" dirty="0">
                <a:sym typeface="Symbol"/>
              </a:rPr>
              <a:t>Z</a:t>
            </a:r>
            <a:r>
              <a:rPr lang="en-US" dirty="0">
                <a:sym typeface="Symbol"/>
              </a:rPr>
              <a:t>, encrypted with key </a:t>
            </a:r>
            <a:r>
              <a:rPr lang="en-US" b="1" i="1" dirty="0">
                <a:sym typeface="Symbol"/>
              </a:rPr>
              <a:t>k</a:t>
            </a:r>
            <a:r>
              <a:rPr lang="en-US" dirty="0">
                <a:sym typeface="Symbol"/>
              </a:rPr>
              <a:t>, to </a:t>
            </a:r>
            <a:r>
              <a:rPr lang="en-US" b="1" i="1" dirty="0">
                <a:sym typeface="Symbol"/>
              </a:rPr>
              <a:t>Y</a:t>
            </a:r>
          </a:p>
          <a:p>
            <a:r>
              <a:rPr lang="en-US" b="1" i="1" dirty="0">
                <a:sym typeface="Symbol"/>
              </a:rPr>
              <a:t>X</a:t>
            </a:r>
            <a:r>
              <a:rPr lang="en-US" dirty="0">
                <a:sym typeface="Symbol"/>
              </a:rPr>
              <a:t> and </a:t>
            </a:r>
            <a:r>
              <a:rPr lang="en-US" b="1" i="1" dirty="0">
                <a:sym typeface="Symbol"/>
              </a:rPr>
              <a:t>Y</a:t>
            </a:r>
            <a:r>
              <a:rPr lang="en-US" dirty="0">
                <a:sym typeface="Symbol"/>
              </a:rPr>
              <a:t> will be participants like Alice and Bob and </a:t>
            </a:r>
            <a:r>
              <a:rPr lang="en-US" b="1" i="1" dirty="0">
                <a:sym typeface="Symbol"/>
              </a:rPr>
              <a:t>k</a:t>
            </a:r>
            <a:r>
              <a:rPr lang="en-US" dirty="0">
                <a:sym typeface="Symbol"/>
              </a:rPr>
              <a:t> will be a clearly labeled key</a:t>
            </a:r>
          </a:p>
          <a:p>
            <a:r>
              <a:rPr lang="en-US" b="1" i="1" dirty="0">
                <a:sym typeface="Symbol"/>
              </a:rPr>
              <a:t>A</a:t>
            </a:r>
            <a:r>
              <a:rPr lang="en-US" dirty="0">
                <a:sym typeface="Symbol"/>
              </a:rPr>
              <a:t> || </a:t>
            </a:r>
            <a:r>
              <a:rPr lang="en-US" b="1" i="1" dirty="0">
                <a:sym typeface="Symbol"/>
              </a:rPr>
              <a:t>B</a:t>
            </a:r>
            <a:r>
              <a:rPr lang="en-US" dirty="0">
                <a:sym typeface="Symbol"/>
              </a:rPr>
              <a:t> means concatenate message </a:t>
            </a:r>
            <a:r>
              <a:rPr lang="en-US" b="1" i="1" dirty="0">
                <a:sym typeface="Symbol"/>
              </a:rPr>
              <a:t>A</a:t>
            </a:r>
            <a:r>
              <a:rPr lang="en-US" dirty="0">
                <a:sym typeface="Symbol"/>
              </a:rPr>
              <a:t> with </a:t>
            </a:r>
            <a:r>
              <a:rPr lang="en-US" b="1" i="1" dirty="0">
                <a:sym typeface="Symbol"/>
              </a:rPr>
              <a:t>B</a:t>
            </a:r>
          </a:p>
        </p:txBody>
      </p:sp>
    </p:spTree>
    <p:extLst>
      <p:ext uri="{BB962C8B-B14F-4D97-AF65-F5344CB8AC3E}">
        <p14:creationId xmlns:p14="http://schemas.microsoft.com/office/powerpoint/2010/main" val="2072224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keys</a:t>
            </a:r>
          </a:p>
        </p:txBody>
      </p:sp>
      <p:sp>
        <p:nvSpPr>
          <p:cNvPr id="3" name="Content Placeholder 2"/>
          <p:cNvSpPr>
            <a:spLocks noGrp="1"/>
          </p:cNvSpPr>
          <p:nvPr>
            <p:ph idx="1"/>
          </p:nvPr>
        </p:nvSpPr>
        <p:spPr/>
        <p:txBody>
          <a:bodyPr/>
          <a:lstStyle/>
          <a:p>
            <a:r>
              <a:rPr lang="en-US" dirty="0"/>
              <a:t>Typical to key exchanges is the idea of interchange keys and session keys</a:t>
            </a:r>
          </a:p>
          <a:p>
            <a:r>
              <a:rPr lang="en-US" dirty="0"/>
              <a:t>An </a:t>
            </a:r>
            <a:r>
              <a:rPr lang="en-US" b="1" dirty="0"/>
              <a:t>interchange key</a:t>
            </a:r>
            <a:r>
              <a:rPr lang="en-US" dirty="0"/>
              <a:t> is a key associated with a particular user over a (long) period of time</a:t>
            </a:r>
          </a:p>
          <a:p>
            <a:r>
              <a:rPr lang="en-US" dirty="0"/>
              <a:t>A </a:t>
            </a:r>
            <a:r>
              <a:rPr lang="en-US" b="1" dirty="0"/>
              <a:t>session key</a:t>
            </a:r>
            <a:r>
              <a:rPr lang="en-US" dirty="0"/>
              <a:t> is a key used for a particular set of communication events</a:t>
            </a:r>
          </a:p>
          <a:p>
            <a:r>
              <a:rPr lang="en-US" dirty="0"/>
              <a:t>Why have both kinds of keys?</a:t>
            </a:r>
          </a:p>
          <a:p>
            <a:endParaRPr lang="en-US" dirty="0"/>
          </a:p>
        </p:txBody>
      </p:sp>
    </p:spTree>
    <p:extLst>
      <p:ext uri="{BB962C8B-B14F-4D97-AF65-F5344CB8AC3E}">
        <p14:creationId xmlns:p14="http://schemas.microsoft.com/office/powerpoint/2010/main" val="137775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exchange criteria</a:t>
            </a:r>
          </a:p>
        </p:txBody>
      </p:sp>
      <p:sp>
        <p:nvSpPr>
          <p:cNvPr id="3" name="Content Placeholder 2"/>
          <p:cNvSpPr>
            <a:spLocks noGrp="1"/>
          </p:cNvSpPr>
          <p:nvPr>
            <p:ph idx="1"/>
          </p:nvPr>
        </p:nvSpPr>
        <p:spPr/>
        <p:txBody>
          <a:bodyPr/>
          <a:lstStyle/>
          <a:p>
            <a:r>
              <a:rPr lang="en-US" dirty="0"/>
              <a:t>To be secure, a key exchange whose goal is to allow secret communication from Alice to Bob must meet this criteria:</a:t>
            </a:r>
          </a:p>
          <a:p>
            <a:pPr marL="971550" lvl="1" indent="-514350">
              <a:buFont typeface="+mj-lt"/>
              <a:buAutoNum type="arabicPeriod"/>
            </a:pPr>
            <a:r>
              <a:rPr lang="en-US" dirty="0"/>
              <a:t>Alice and Bob cannot transmit their key unencrypted</a:t>
            </a:r>
          </a:p>
          <a:p>
            <a:pPr marL="971550" lvl="1" indent="-514350">
              <a:buFont typeface="+mj-lt"/>
              <a:buAutoNum type="arabicPeriod"/>
            </a:pPr>
            <a:r>
              <a:rPr lang="en-US" dirty="0"/>
              <a:t>Alice and Bob may decide to trust a third party (Cathy or Trent)</a:t>
            </a:r>
          </a:p>
          <a:p>
            <a:pPr marL="971550" lvl="1" indent="-514350">
              <a:buFont typeface="+mj-lt"/>
              <a:buAutoNum type="arabicPeriod"/>
            </a:pPr>
            <a:r>
              <a:rPr lang="en-US" dirty="0"/>
              <a:t>Cryptosystems and protocols must be public, only the keys are secret</a:t>
            </a:r>
          </a:p>
        </p:txBody>
      </p:sp>
    </p:spTree>
    <p:extLst>
      <p:ext uri="{BB962C8B-B14F-4D97-AF65-F5344CB8AC3E}">
        <p14:creationId xmlns:p14="http://schemas.microsoft.com/office/powerpoint/2010/main" val="1728711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Classical exchange: Attempt 0</a:t>
            </a:r>
          </a:p>
        </p:txBody>
      </p:sp>
      <p:sp>
        <p:nvSpPr>
          <p:cNvPr id="3" name="Content Placeholder 2"/>
          <p:cNvSpPr>
            <a:spLocks noGrp="1"/>
          </p:cNvSpPr>
          <p:nvPr>
            <p:ph idx="1"/>
          </p:nvPr>
        </p:nvSpPr>
        <p:spPr/>
        <p:txBody>
          <a:bodyPr>
            <a:normAutofit/>
          </a:bodyPr>
          <a:lstStyle/>
          <a:p>
            <a:r>
              <a:rPr lang="en-US" dirty="0"/>
              <a:t>If Bob and Alice have no prior arrangements, classical cryptosystems require a trusted third party Trent</a:t>
            </a:r>
          </a:p>
          <a:p>
            <a:r>
              <a:rPr lang="en-US" dirty="0"/>
              <a:t>Trent and Alice share a secret key </a:t>
            </a:r>
            <a:r>
              <a:rPr lang="en-US" b="1" i="1" dirty="0" err="1"/>
              <a:t>k</a:t>
            </a:r>
            <a:r>
              <a:rPr lang="en-US" b="1" i="1" baseline="-25000" dirty="0" err="1"/>
              <a:t>Alice</a:t>
            </a:r>
            <a:r>
              <a:rPr lang="en-US" dirty="0"/>
              <a:t> and Trent and Bob share a secret key </a:t>
            </a:r>
            <a:r>
              <a:rPr lang="en-US" b="1" i="1" dirty="0" err="1"/>
              <a:t>k</a:t>
            </a:r>
            <a:r>
              <a:rPr lang="en-US" b="1" i="1" baseline="-25000" dirty="0" err="1"/>
              <a:t>Bob</a:t>
            </a:r>
            <a:endParaRPr lang="en-US" b="1" i="1" baseline="-25000" dirty="0"/>
          </a:p>
          <a:p>
            <a:r>
              <a:rPr lang="en-US" dirty="0"/>
              <a:t>Here is the protocol:</a:t>
            </a:r>
          </a:p>
          <a:p>
            <a:pPr marL="971550" lvl="1" indent="-514350">
              <a:buFont typeface="+mj-lt"/>
              <a:buAutoNum type="arabicPeriod"/>
            </a:pPr>
            <a:r>
              <a:rPr lang="en-US" dirty="0"/>
              <a:t>Alice </a:t>
            </a:r>
            <a:r>
              <a:rPr lang="en-US" dirty="0">
                <a:sym typeface="Symbol"/>
              </a:rPr>
              <a:t> Trent: {request session key to Bob} </a:t>
            </a:r>
            <a:r>
              <a:rPr lang="en-US" b="1" i="1" dirty="0" err="1">
                <a:sym typeface="Symbol"/>
              </a:rPr>
              <a:t>k</a:t>
            </a:r>
            <a:r>
              <a:rPr lang="en-US" b="1" i="1" baseline="-25000" dirty="0" err="1">
                <a:sym typeface="Symbol"/>
              </a:rPr>
              <a:t>Alice</a:t>
            </a:r>
            <a:endParaRPr lang="en-US" b="1" i="1" baseline="-25000" dirty="0">
              <a:sym typeface="Symbol"/>
            </a:endParaRPr>
          </a:p>
          <a:p>
            <a:pPr marL="971550" lvl="1" indent="-514350">
              <a:buFont typeface="+mj-lt"/>
              <a:buAutoNum type="arabicPeriod"/>
            </a:pPr>
            <a:r>
              <a:rPr lang="en-US" dirty="0">
                <a:sym typeface="Symbol"/>
              </a:rPr>
              <a:t>Trent  Alice: { </a:t>
            </a:r>
            <a:r>
              <a:rPr lang="en-US" b="1" i="1" dirty="0" err="1">
                <a:sym typeface="Symbol"/>
              </a:rPr>
              <a:t>k</a:t>
            </a:r>
            <a:r>
              <a:rPr lang="en-US" b="1" i="1" baseline="-25000" dirty="0" err="1">
                <a:sym typeface="Symbol"/>
              </a:rPr>
              <a:t>session</a:t>
            </a:r>
            <a:r>
              <a:rPr lang="en-US" dirty="0">
                <a:sym typeface="Symbol"/>
              </a:rPr>
              <a:t> } </a:t>
            </a:r>
            <a:r>
              <a:rPr lang="en-US" b="1" i="1" dirty="0" err="1">
                <a:sym typeface="Symbol"/>
              </a:rPr>
              <a:t>k</a:t>
            </a:r>
            <a:r>
              <a:rPr lang="en-US" b="1" i="1" baseline="-25000" dirty="0" err="1">
                <a:sym typeface="Symbol"/>
              </a:rPr>
              <a:t>Alice</a:t>
            </a:r>
            <a:r>
              <a:rPr lang="en-US" dirty="0">
                <a:sym typeface="Symbol"/>
              </a:rPr>
              <a:t> || { </a:t>
            </a:r>
            <a:r>
              <a:rPr lang="en-US" b="1" i="1" dirty="0" err="1">
                <a:sym typeface="Symbol"/>
              </a:rPr>
              <a:t>k</a:t>
            </a:r>
            <a:r>
              <a:rPr lang="en-US" b="1" i="1" baseline="-25000" dirty="0" err="1">
                <a:sym typeface="Symbol"/>
              </a:rPr>
              <a:t>session</a:t>
            </a:r>
            <a:r>
              <a:rPr lang="en-US" dirty="0">
                <a:sym typeface="Symbol"/>
              </a:rPr>
              <a:t> } </a:t>
            </a:r>
            <a:r>
              <a:rPr lang="en-US" b="1" i="1" dirty="0" err="1">
                <a:sym typeface="Symbol"/>
              </a:rPr>
              <a:t>k</a:t>
            </a:r>
            <a:r>
              <a:rPr lang="en-US" b="1" i="1" baseline="-25000" dirty="0" err="1">
                <a:sym typeface="Symbol"/>
              </a:rPr>
              <a:t>Bob</a:t>
            </a:r>
            <a:endParaRPr lang="en-US" b="1" i="1" baseline="-25000" dirty="0">
              <a:sym typeface="Symbol"/>
            </a:endParaRPr>
          </a:p>
          <a:p>
            <a:pPr marL="971550" lvl="1" indent="-514350">
              <a:buFont typeface="+mj-lt"/>
              <a:buAutoNum type="arabicPeriod"/>
            </a:pPr>
            <a:r>
              <a:rPr lang="en-US" dirty="0"/>
              <a:t>Alice </a:t>
            </a:r>
            <a:r>
              <a:rPr lang="en-US" dirty="0">
                <a:sym typeface="Symbol"/>
              </a:rPr>
              <a:t> Bob: { </a:t>
            </a:r>
            <a:r>
              <a:rPr lang="en-US" b="1" i="1" dirty="0" err="1">
                <a:sym typeface="Symbol"/>
              </a:rPr>
              <a:t>k</a:t>
            </a:r>
            <a:r>
              <a:rPr lang="en-US" b="1" i="1" baseline="-25000" dirty="0" err="1">
                <a:sym typeface="Symbol"/>
              </a:rPr>
              <a:t>session</a:t>
            </a:r>
            <a:r>
              <a:rPr lang="en-US" dirty="0">
                <a:sym typeface="Symbol"/>
              </a:rPr>
              <a:t> } </a:t>
            </a:r>
            <a:r>
              <a:rPr lang="en-US" b="1" i="1" dirty="0" err="1">
                <a:sym typeface="Symbol"/>
              </a:rPr>
              <a:t>k</a:t>
            </a:r>
            <a:r>
              <a:rPr lang="en-US" b="1" i="1" baseline="-25000" dirty="0" err="1">
                <a:sym typeface="Symbol"/>
              </a:rPr>
              <a:t>Bob</a:t>
            </a:r>
            <a:endParaRPr lang="en-US" b="1" i="1" baseline="-25000" dirty="0"/>
          </a:p>
        </p:txBody>
      </p:sp>
    </p:spTree>
    <p:extLst>
      <p:ext uri="{BB962C8B-B14F-4D97-AF65-F5344CB8AC3E}">
        <p14:creationId xmlns:p14="http://schemas.microsoft.com/office/powerpoint/2010/main" val="2562560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problem?</a:t>
            </a:r>
          </a:p>
        </p:txBody>
      </p:sp>
      <p:sp>
        <p:nvSpPr>
          <p:cNvPr id="3" name="Content Placeholder 2"/>
          <p:cNvSpPr>
            <a:spLocks noGrp="1"/>
          </p:cNvSpPr>
          <p:nvPr>
            <p:ph idx="1"/>
          </p:nvPr>
        </p:nvSpPr>
        <p:spPr/>
        <p:txBody>
          <a:bodyPr>
            <a:normAutofit fontScale="92500" lnSpcReduction="10000"/>
          </a:bodyPr>
          <a:lstStyle/>
          <a:p>
            <a:r>
              <a:rPr lang="en-US" dirty="0"/>
              <a:t>Unfortunately, this protocol is vulnerable to a replay attack</a:t>
            </a:r>
          </a:p>
          <a:p>
            <a:r>
              <a:rPr lang="en-US" dirty="0"/>
              <a:t>(Evil user) Eve records </a:t>
            </a:r>
            <a:r>
              <a:rPr lang="en-US" dirty="0">
                <a:sym typeface="Symbol"/>
              </a:rPr>
              <a:t>{ </a:t>
            </a:r>
            <a:r>
              <a:rPr lang="en-US" b="1" i="1" dirty="0" err="1">
                <a:sym typeface="Symbol"/>
              </a:rPr>
              <a:t>k</a:t>
            </a:r>
            <a:r>
              <a:rPr lang="en-US" b="1" i="1" baseline="-25000" dirty="0" err="1">
                <a:sym typeface="Symbol"/>
              </a:rPr>
              <a:t>session</a:t>
            </a:r>
            <a:r>
              <a:rPr lang="en-US" dirty="0">
                <a:sym typeface="Symbol"/>
              </a:rPr>
              <a:t> } </a:t>
            </a:r>
            <a:r>
              <a:rPr lang="en-US" b="1" i="1" dirty="0" err="1">
                <a:sym typeface="Symbol"/>
              </a:rPr>
              <a:t>k</a:t>
            </a:r>
            <a:r>
              <a:rPr lang="en-US" b="1" i="1" baseline="-25000" dirty="0" err="1">
                <a:sym typeface="Symbol"/>
              </a:rPr>
              <a:t>Bob</a:t>
            </a:r>
            <a:r>
              <a:rPr lang="en-US" dirty="0">
                <a:sym typeface="Symbol"/>
              </a:rPr>
              <a:t> sent in step 3 and also some message enciphered with </a:t>
            </a:r>
            <a:r>
              <a:rPr lang="en-US" b="1" i="1" dirty="0" err="1">
                <a:sym typeface="Symbol"/>
              </a:rPr>
              <a:t>k</a:t>
            </a:r>
            <a:r>
              <a:rPr lang="en-US" b="1" i="1" baseline="-25000" dirty="0" err="1">
                <a:sym typeface="Symbol"/>
              </a:rPr>
              <a:t>session</a:t>
            </a:r>
            <a:r>
              <a:rPr lang="en-US" dirty="0">
                <a:sym typeface="Symbol"/>
              </a:rPr>
              <a:t> (such as "Deposit $500 in Dan's bank account")</a:t>
            </a:r>
          </a:p>
          <a:p>
            <a:r>
              <a:rPr lang="en-US" dirty="0">
                <a:sym typeface="Symbol"/>
              </a:rPr>
              <a:t>Eve can send the session key to Bob and then send the replayed message</a:t>
            </a:r>
          </a:p>
          <a:p>
            <a:r>
              <a:rPr lang="en-US" dirty="0">
                <a:sym typeface="Symbol"/>
              </a:rPr>
              <a:t>Maybe Eve is in cahoots with Dan to get him paid twice</a:t>
            </a:r>
          </a:p>
          <a:p>
            <a:r>
              <a:rPr lang="en-US" dirty="0">
                <a:sym typeface="Symbol"/>
              </a:rPr>
              <a:t>Eve may or may not know the contents of the message she is sending</a:t>
            </a:r>
          </a:p>
          <a:p>
            <a:r>
              <a:rPr lang="en-US" dirty="0">
                <a:sym typeface="Symbol"/>
              </a:rPr>
              <a:t>The real problem is no </a:t>
            </a:r>
            <a:r>
              <a:rPr lang="en-US" b="1" dirty="0">
                <a:sym typeface="Symbol"/>
              </a:rPr>
              <a:t>authentication</a:t>
            </a:r>
            <a:endParaRPr lang="en-US" b="1" dirty="0"/>
          </a:p>
        </p:txBody>
      </p:sp>
    </p:spTree>
    <p:extLst>
      <p:ext uri="{BB962C8B-B14F-4D97-AF65-F5344CB8AC3E}">
        <p14:creationId xmlns:p14="http://schemas.microsoft.com/office/powerpoint/2010/main" val="687247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Birthday attack's revenge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r>
                  <a:rPr lang="en-US" dirty="0"/>
                  <a:t>If a hash value is made up of 8 bytes</a:t>
                </a:r>
              </a:p>
              <a:p>
                <a:pPr lvl="1"/>
                <a:r>
                  <a:rPr lang="en-US" dirty="0"/>
                  <a:t>8 bytes = 64 bits</a:t>
                </a:r>
              </a:p>
              <a:p>
                <a:pPr lvl="1"/>
                <a:r>
                  <a:rPr lang="en-US" dirty="0"/>
                  <a:t>2</a:t>
                </a:r>
                <a:r>
                  <a:rPr lang="en-US" baseline="30000" dirty="0"/>
                  <a:t>64</a:t>
                </a:r>
                <a:r>
                  <a:rPr lang="en-US" dirty="0"/>
                  <a:t> = 18446744073709551616</a:t>
                </a:r>
              </a:p>
              <a:p>
                <a:pPr lvl="1"/>
                <a:r>
                  <a:rPr lang="en-US" dirty="0"/>
                  <a:t>So, we need to check one hash against 2</a:t>
                </a:r>
                <a:r>
                  <a:rPr lang="en-US" baseline="30000" dirty="0"/>
                  <a:t>63</a:t>
                </a:r>
                <a:r>
                  <a:rPr lang="en-US" dirty="0"/>
                  <a:t> other hashes to have a 50% probability of matching</a:t>
                </a:r>
              </a:p>
              <a:p>
                <a:pPr lvl="1"/>
                <a:endParaRPr lang="en-US" dirty="0"/>
              </a:p>
              <a:p>
                <a:r>
                  <a:rPr lang="en-US" dirty="0"/>
                  <a:t>But, by the birthday paradox</a:t>
                </a:r>
                <a:endParaRPr lang="en-US" sz="1600" dirty="0"/>
              </a:p>
              <a:p>
                <a:pPr>
                  <a:buFont typeface="Wingdings 2" pitchFamily="18" charset="2"/>
                  <a:buNone/>
                </a:pPr>
                <a:r>
                  <a:rPr lang="en-US" sz="1600" dirty="0"/>
                  <a:t> </a:t>
                </a:r>
              </a:p>
              <a:p>
                <a:pPr marL="457200" lvl="1"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func>
                            <m:funcPr>
                              <m:ctrlPr>
                                <a:rPr lang="en-US" b="0" i="1" smtClean="0">
                                  <a:latin typeface="Cambria Math" panose="02040503050406030204" pitchFamily="18" charset="0"/>
                                  <a:ea typeface="Cambria Math" panose="02040503050406030204" pitchFamily="18" charset="0"/>
                                </a:rPr>
                              </m:ctrlPr>
                            </m:funcPr>
                            <m:fName>
                              <m:r>
                                <m:rPr>
                                  <m:sty m:val="p"/>
                                </m:rPr>
                                <a:rPr lang="en-US" b="0" i="0" smtClean="0">
                                  <a:latin typeface="Cambria Math" panose="02040503050406030204" pitchFamily="18" charset="0"/>
                                  <a:ea typeface="Cambria Math" panose="02040503050406030204" pitchFamily="18" charset="0"/>
                                </a:rPr>
                                <m:t>ln</m:t>
                              </m:r>
                            </m:fName>
                            <m:e>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e>
                              </m:d>
                            </m:e>
                          </m:func>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2</m:t>
                              </m:r>
                            </m:e>
                            <m:sup>
                              <m:r>
                                <a:rPr lang="en-US" b="0" i="1" smtClean="0">
                                  <a:latin typeface="Cambria Math" panose="02040503050406030204" pitchFamily="18" charset="0"/>
                                  <a:ea typeface="Cambria Math" panose="02040503050406030204" pitchFamily="18" charset="0"/>
                                </a:rPr>
                                <m:t>64</m:t>
                              </m:r>
                            </m:sup>
                          </m:sSup>
                        </m:e>
                      </m:rad>
                      <m:r>
                        <a:rPr lang="en-US" b="0" i="1" smtClean="0">
                          <a:latin typeface="Cambria Math" panose="02040503050406030204" pitchFamily="18" charset="0"/>
                          <a:ea typeface="Cambria Math" panose="02040503050406030204" pitchFamily="18" charset="0"/>
                        </a:rPr>
                        <m:t> ≈1.18∙</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2</m:t>
                          </m:r>
                        </m:e>
                        <m:sup>
                          <m:r>
                            <a:rPr lang="en-US" b="0" i="1" smtClean="0">
                              <a:latin typeface="Cambria Math" panose="02040503050406030204" pitchFamily="18" charset="0"/>
                              <a:ea typeface="Cambria Math" panose="02040503050406030204" pitchFamily="18" charset="0"/>
                            </a:rPr>
                            <m:t>32</m:t>
                          </m:r>
                        </m:sup>
                      </m:sSup>
                    </m:oMath>
                  </m:oMathPara>
                </a14:m>
                <a:endParaRPr lang="en-US" sz="1600" dirty="0"/>
              </a:p>
              <a:p>
                <a:pPr lvl="1">
                  <a:buFont typeface="Verdana" pitchFamily="34" charset="0"/>
                  <a:buNone/>
                </a:pPr>
                <a:endParaRPr lang="en-US" sz="1600" dirty="0"/>
              </a:p>
              <a:p>
                <a:pPr lvl="1"/>
                <a:r>
                  <a:rPr lang="en-US" dirty="0"/>
                  <a:t>We need a much smaller number to get a collision!</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1581"/>
                </a:stretch>
              </a:blipFill>
            </p:spPr>
            <p:txBody>
              <a:bodyPr/>
              <a:lstStyle/>
              <a:p>
                <a:r>
                  <a:rPr lang="en-US">
                    <a:noFill/>
                  </a:rPr>
                  <a:t> </a:t>
                </a:r>
              </a:p>
            </p:txBody>
          </p:sp>
        </mc:Fallback>
      </mc:AlternateContent>
      <p:sp>
        <p:nvSpPr>
          <p:cNvPr id="4101" name="Rectangle 7"/>
          <p:cNvSpPr>
            <a:spLocks noChangeArrowheads="1"/>
          </p:cNvSpPr>
          <p:nvPr/>
        </p:nvSpPr>
        <p:spPr bwMode="auto">
          <a:xfrm>
            <a:off x="1524001" y="43934"/>
            <a:ext cx="184731" cy="369332"/>
          </a:xfrm>
          <a:prstGeom prst="rect">
            <a:avLst/>
          </a:prstGeom>
          <a:noFill/>
          <a:ln w="9525">
            <a:noFill/>
            <a:miter lim="800000"/>
            <a:headEnd/>
            <a:tailEnd/>
          </a:ln>
        </p:spPr>
        <p:txBody>
          <a:bodyPr wrap="none" anchor="ctr">
            <a:spAutoFit/>
          </a:bodyPr>
          <a:lstStyle/>
          <a:p>
            <a:endParaRPr lang="en-US"/>
          </a:p>
        </p:txBody>
      </p:sp>
      <p:sp>
        <p:nvSpPr>
          <p:cNvPr id="4102" name="Rectangle 8"/>
          <p:cNvSpPr>
            <a:spLocks noChangeArrowheads="1"/>
          </p:cNvSpPr>
          <p:nvPr/>
        </p:nvSpPr>
        <p:spPr bwMode="auto">
          <a:xfrm>
            <a:off x="1524001" y="796409"/>
            <a:ext cx="184731" cy="369332"/>
          </a:xfrm>
          <a:prstGeom prst="rect">
            <a:avLst/>
          </a:prstGeom>
          <a:noFill/>
          <a:ln w="9525">
            <a:noFill/>
            <a:miter lim="800000"/>
            <a:headEnd/>
            <a:tailEnd/>
          </a:ln>
        </p:spPr>
        <p:txBody>
          <a:bodyPr wrap="none" anchor="ctr">
            <a:spAutoFit/>
          </a:bodyPr>
          <a:lstStyle/>
          <a:p>
            <a:pPr eaLnBrk="0" hangingPunct="0"/>
            <a:endParaRPr lang="en-US"/>
          </a:p>
        </p:txBody>
      </p:sp>
    </p:spTree>
    <p:extLst>
      <p:ext uri="{BB962C8B-B14F-4D97-AF65-F5344CB8AC3E}">
        <p14:creationId xmlns:p14="http://schemas.microsoft.com/office/powerpoint/2010/main" val="3831121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Public key exchange</a:t>
            </a:r>
          </a:p>
        </p:txBody>
      </p:sp>
      <p:sp>
        <p:nvSpPr>
          <p:cNvPr id="5" name="Content Placeholder 4"/>
          <p:cNvSpPr>
            <a:spLocks noGrp="1"/>
          </p:cNvSpPr>
          <p:nvPr>
            <p:ph idx="1"/>
          </p:nvPr>
        </p:nvSpPr>
        <p:spPr/>
        <p:txBody>
          <a:bodyPr/>
          <a:lstStyle/>
          <a:p>
            <a:r>
              <a:rPr lang="en-US" dirty="0"/>
              <a:t>Suddenly, the sun comes out!</a:t>
            </a:r>
          </a:p>
          <a:p>
            <a:r>
              <a:rPr lang="en-US" dirty="0"/>
              <a:t>Public key exchanges should be really easy</a:t>
            </a:r>
          </a:p>
          <a:p>
            <a:r>
              <a:rPr lang="en-US" dirty="0"/>
              <a:t>The basic outline is:</a:t>
            </a:r>
          </a:p>
          <a:p>
            <a:pPr marL="971550" lvl="1" indent="-514350">
              <a:buFont typeface="+mj-lt"/>
              <a:buAutoNum type="arabicPeriod"/>
            </a:pPr>
            <a:r>
              <a:rPr lang="en-US" dirty="0"/>
              <a:t>Alice </a:t>
            </a:r>
            <a:r>
              <a:rPr lang="en-US" dirty="0">
                <a:sym typeface="Symbol"/>
              </a:rPr>
              <a:t> Bob: { </a:t>
            </a:r>
            <a:r>
              <a:rPr lang="en-US" b="1" i="1" dirty="0" err="1">
                <a:sym typeface="Symbol"/>
              </a:rPr>
              <a:t>k</a:t>
            </a:r>
            <a:r>
              <a:rPr lang="en-US" b="1" i="1" baseline="-25000" dirty="0" err="1">
                <a:sym typeface="Symbol"/>
              </a:rPr>
              <a:t>session</a:t>
            </a:r>
            <a:r>
              <a:rPr lang="en-US" dirty="0">
                <a:sym typeface="Symbol"/>
              </a:rPr>
              <a:t> } </a:t>
            </a:r>
            <a:r>
              <a:rPr lang="en-US" b="1" i="1" dirty="0" err="1">
                <a:sym typeface="Symbol"/>
              </a:rPr>
              <a:t>e</a:t>
            </a:r>
            <a:r>
              <a:rPr lang="en-US" b="1" i="1" baseline="-25000" dirty="0" err="1">
                <a:sym typeface="Symbol"/>
              </a:rPr>
              <a:t>Bob</a:t>
            </a:r>
            <a:endParaRPr lang="en-US" b="1" i="1" baseline="-25000" dirty="0">
              <a:sym typeface="Symbol"/>
            </a:endParaRPr>
          </a:p>
          <a:p>
            <a:r>
              <a:rPr lang="en-US" b="1" i="1" dirty="0" err="1">
                <a:sym typeface="Symbol"/>
              </a:rPr>
              <a:t>e</a:t>
            </a:r>
            <a:r>
              <a:rPr lang="en-US" b="1" i="1" baseline="-25000" dirty="0" err="1">
                <a:sym typeface="Symbol"/>
              </a:rPr>
              <a:t>Bob</a:t>
            </a:r>
            <a:r>
              <a:rPr lang="en-US" dirty="0">
                <a:sym typeface="Symbol"/>
              </a:rPr>
              <a:t> is Bob's public key</a:t>
            </a:r>
          </a:p>
          <a:p>
            <a:r>
              <a:rPr lang="en-US" dirty="0">
                <a:sym typeface="Symbol"/>
              </a:rPr>
              <a:t>Only Bob can read it, everything's perfect!</a:t>
            </a:r>
          </a:p>
          <a:p>
            <a:r>
              <a:rPr lang="en-US" dirty="0">
                <a:sym typeface="Symbol"/>
              </a:rPr>
              <a:t>Except … </a:t>
            </a:r>
          </a:p>
          <a:p>
            <a:r>
              <a:rPr lang="en-US" dirty="0">
                <a:sym typeface="Symbol"/>
              </a:rPr>
              <a:t>There is still no authentication</a:t>
            </a:r>
            <a:endParaRPr lang="en-US" dirty="0"/>
          </a:p>
        </p:txBody>
      </p:sp>
    </p:spTree>
    <p:extLst>
      <p:ext uri="{BB962C8B-B14F-4D97-AF65-F5344CB8AC3E}">
        <p14:creationId xmlns:p14="http://schemas.microsoft.com/office/powerpoint/2010/main" val="373795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fade">
                                      <p:cBhvr>
                                        <p:cTn id="30" dur="500"/>
                                        <p:tgtEl>
                                          <p:spTgt spid="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Effect transition="in" filter="fade">
                                      <p:cBhvr>
                                        <p:cTn id="35" dur="500"/>
                                        <p:tgtEl>
                                          <p:spTgt spid="5">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
                                            <p:txEl>
                                              <p:pRg st="7" end="7"/>
                                            </p:txEl>
                                          </p:spTgt>
                                        </p:tgtEl>
                                        <p:attrNameLst>
                                          <p:attrName>style.visibility</p:attrName>
                                        </p:attrNameLst>
                                      </p:cBhvr>
                                      <p:to>
                                        <p:strVal val="visible"/>
                                      </p:to>
                                    </p:set>
                                    <p:animEffect transition="in" filter="fade">
                                      <p:cBhvr>
                                        <p:cTn id="40"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Easily fixable</a:t>
            </a:r>
          </a:p>
        </p:txBody>
      </p:sp>
      <p:sp>
        <p:nvSpPr>
          <p:cNvPr id="3" name="Content Placeholder 2"/>
          <p:cNvSpPr>
            <a:spLocks noGrp="1"/>
          </p:cNvSpPr>
          <p:nvPr>
            <p:ph idx="1"/>
          </p:nvPr>
        </p:nvSpPr>
        <p:spPr/>
        <p:txBody>
          <a:bodyPr/>
          <a:lstStyle/>
          <a:p>
            <a:r>
              <a:rPr lang="en-US" dirty="0"/>
              <a:t>Alice only needs to encrypt the session key with her private key</a:t>
            </a:r>
          </a:p>
          <a:p>
            <a:r>
              <a:rPr lang="en-US" dirty="0"/>
              <a:t>That way, Bob will be able to decrypt it with her public key when it arrives</a:t>
            </a:r>
          </a:p>
          <a:p>
            <a:r>
              <a:rPr lang="en-US" dirty="0"/>
              <a:t>New protocol:</a:t>
            </a:r>
          </a:p>
          <a:p>
            <a:pPr marL="971550" lvl="1" indent="-514350">
              <a:buFont typeface="+mj-lt"/>
              <a:buAutoNum type="arabicPeriod"/>
            </a:pPr>
            <a:r>
              <a:rPr lang="en-US" dirty="0"/>
              <a:t>Alice </a:t>
            </a:r>
            <a:r>
              <a:rPr lang="en-US" dirty="0">
                <a:sym typeface="Symbol"/>
              </a:rPr>
              <a:t> Bob: {{ </a:t>
            </a:r>
            <a:r>
              <a:rPr lang="en-US" b="1" i="1" dirty="0" err="1">
                <a:sym typeface="Symbol"/>
              </a:rPr>
              <a:t>k</a:t>
            </a:r>
            <a:r>
              <a:rPr lang="en-US" b="1" i="1" baseline="-25000" dirty="0" err="1">
                <a:sym typeface="Symbol"/>
              </a:rPr>
              <a:t>session</a:t>
            </a:r>
            <a:r>
              <a:rPr lang="en-US" dirty="0">
                <a:sym typeface="Symbol"/>
              </a:rPr>
              <a:t> } </a:t>
            </a:r>
            <a:r>
              <a:rPr lang="en-US" b="1" i="1" dirty="0" err="1">
                <a:sym typeface="Symbol"/>
              </a:rPr>
              <a:t>d</a:t>
            </a:r>
            <a:r>
              <a:rPr lang="en-US" b="1" i="1" baseline="-25000" dirty="0" err="1">
                <a:sym typeface="Symbol"/>
              </a:rPr>
              <a:t>Alice</a:t>
            </a:r>
            <a:r>
              <a:rPr lang="en-US" dirty="0">
                <a:sym typeface="Symbol"/>
              </a:rPr>
              <a:t> }</a:t>
            </a:r>
            <a:r>
              <a:rPr lang="en-US" b="1" i="1" dirty="0" err="1">
                <a:sym typeface="Symbol"/>
              </a:rPr>
              <a:t>e</a:t>
            </a:r>
            <a:r>
              <a:rPr lang="en-US" b="1" i="1" baseline="-25000" dirty="0" err="1">
                <a:sym typeface="Symbol"/>
              </a:rPr>
              <a:t>Bob</a:t>
            </a:r>
            <a:endParaRPr lang="en-US" b="1" i="1" baseline="-25000" dirty="0">
              <a:sym typeface="Symbol"/>
            </a:endParaRPr>
          </a:p>
          <a:p>
            <a:pPr marL="678942" indent="-514350"/>
            <a:r>
              <a:rPr lang="en-US" dirty="0">
                <a:sym typeface="Symbol"/>
              </a:rPr>
              <a:t>Man in the middle attacks are still possible if Alice gets the wrong public key for Bob</a:t>
            </a:r>
            <a:endParaRPr lang="en-US" dirty="0"/>
          </a:p>
          <a:p>
            <a:endParaRPr lang="en-US" dirty="0"/>
          </a:p>
        </p:txBody>
      </p:sp>
    </p:spTree>
    <p:extLst>
      <p:ext uri="{BB962C8B-B14F-4D97-AF65-F5344CB8AC3E}">
        <p14:creationId xmlns:p14="http://schemas.microsoft.com/office/powerpoint/2010/main" val="4027329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Week 5 Review</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02197472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Catch-22</a:t>
            </a:r>
          </a:p>
        </p:txBody>
      </p:sp>
      <p:sp>
        <p:nvSpPr>
          <p:cNvPr id="3" name="Content Placeholder 2"/>
          <p:cNvSpPr>
            <a:spLocks noGrp="1"/>
          </p:cNvSpPr>
          <p:nvPr>
            <p:ph idx="1"/>
          </p:nvPr>
        </p:nvSpPr>
        <p:spPr/>
        <p:txBody>
          <a:bodyPr/>
          <a:lstStyle/>
          <a:p>
            <a:pPr eaLnBrk="1" hangingPunct="1"/>
            <a:r>
              <a:rPr lang="en-US" dirty="0"/>
              <a:t>Your computer needs to be able read the password file to check passwords</a:t>
            </a:r>
          </a:p>
          <a:p>
            <a:pPr eaLnBrk="1" hangingPunct="1"/>
            <a:r>
              <a:rPr lang="en-US" dirty="0"/>
              <a:t>But, even an administrator shouldn’t be able to read everyone’s passwords</a:t>
            </a:r>
          </a:p>
          <a:p>
            <a:pPr eaLnBrk="1" hangingPunct="1"/>
            <a:r>
              <a:rPr lang="en-US" dirty="0"/>
              <a:t>Hash functions to the rescue!</a:t>
            </a:r>
          </a:p>
        </p:txBody>
      </p:sp>
    </p:spTree>
    <p:extLst>
      <p:ext uri="{BB962C8B-B14F-4D97-AF65-F5344CB8AC3E}">
        <p14:creationId xmlns:p14="http://schemas.microsoft.com/office/powerpoint/2010/main" val="2058612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a:t>
            </a:r>
          </a:p>
        </p:txBody>
      </p:sp>
      <p:sp>
        <p:nvSpPr>
          <p:cNvPr id="3" name="Content Placeholder 2"/>
          <p:cNvSpPr>
            <a:spLocks noGrp="1"/>
          </p:cNvSpPr>
          <p:nvPr>
            <p:ph idx="1"/>
          </p:nvPr>
        </p:nvSpPr>
        <p:spPr/>
        <p:txBody>
          <a:bodyPr>
            <a:normAutofit/>
          </a:bodyPr>
          <a:lstStyle/>
          <a:p>
            <a:r>
              <a:rPr lang="en-US" dirty="0"/>
              <a:t>A </a:t>
            </a:r>
            <a:r>
              <a:rPr lang="en-US" b="1" dirty="0"/>
              <a:t>cryptographic</a:t>
            </a:r>
            <a:r>
              <a:rPr lang="en-US" dirty="0"/>
              <a:t> (or one-way) hash function (called a cryptographic checksum in the book) takes a variable sized message </a:t>
            </a:r>
            <a:r>
              <a:rPr lang="en-US" b="1" i="1" dirty="0"/>
              <a:t>M</a:t>
            </a:r>
            <a:r>
              <a:rPr lang="en-US" dirty="0"/>
              <a:t> and produces a fixed-size hash code </a:t>
            </a:r>
            <a:r>
              <a:rPr lang="en-US" b="1" dirty="0"/>
              <a:t>H</a:t>
            </a:r>
            <a:r>
              <a:rPr lang="en-US" dirty="0"/>
              <a:t>(</a:t>
            </a:r>
            <a:r>
              <a:rPr lang="en-US" b="1" i="1" dirty="0"/>
              <a:t>M</a:t>
            </a:r>
            <a:r>
              <a:rPr lang="en-US" dirty="0"/>
              <a:t>)</a:t>
            </a:r>
          </a:p>
          <a:p>
            <a:r>
              <a:rPr lang="en-US" b="1" dirty="0"/>
              <a:t>Not the same as hash functions from data structures</a:t>
            </a:r>
          </a:p>
          <a:p>
            <a:r>
              <a:rPr lang="en-US" dirty="0"/>
              <a:t>The hash code produced is also called a </a:t>
            </a:r>
            <a:r>
              <a:rPr lang="en-US" b="1" dirty="0"/>
              <a:t>digest</a:t>
            </a:r>
          </a:p>
          <a:p>
            <a:r>
              <a:rPr lang="en-US" dirty="0"/>
              <a:t>It can be used to provide authentication of both the integrity and the sender of a message</a:t>
            </a:r>
          </a:p>
          <a:p>
            <a:r>
              <a:rPr lang="en-US" dirty="0"/>
              <a:t>It allows us to store some information about a message that an attacker cannot use to recover the message</a:t>
            </a:r>
          </a:p>
        </p:txBody>
      </p:sp>
    </p:spTree>
    <p:extLst>
      <p:ext uri="{BB962C8B-B14F-4D97-AF65-F5344CB8AC3E}">
        <p14:creationId xmlns:p14="http://schemas.microsoft.com/office/powerpoint/2010/main" val="2606372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Crucial properties</a:t>
            </a:r>
          </a:p>
        </p:txBody>
      </p:sp>
      <p:graphicFrame>
        <p:nvGraphicFramePr>
          <p:cNvPr id="4" name="Diagram 3"/>
          <p:cNvGraphicFramePr/>
          <p:nvPr>
            <p:extLst/>
          </p:nvPr>
        </p:nvGraphicFramePr>
        <p:xfrm>
          <a:off x="609600" y="1676400"/>
          <a:ext cx="109728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087443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Additional properties</a:t>
            </a:r>
          </a:p>
        </p:txBody>
      </p:sp>
      <p:graphicFrame>
        <p:nvGraphicFramePr>
          <p:cNvPr id="4" name="Diagram 3"/>
          <p:cNvGraphicFramePr/>
          <p:nvPr>
            <p:extLst/>
          </p:nvPr>
        </p:nvGraphicFramePr>
        <p:xfrm>
          <a:off x="609600" y="1676400"/>
          <a:ext cx="109728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596329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Salt</a:t>
            </a:r>
          </a:p>
        </p:txBody>
      </p:sp>
      <p:sp>
        <p:nvSpPr>
          <p:cNvPr id="3" name="Content Placeholder 2"/>
          <p:cNvSpPr>
            <a:spLocks noGrp="1"/>
          </p:cNvSpPr>
          <p:nvPr>
            <p:ph idx="1"/>
          </p:nvPr>
        </p:nvSpPr>
        <p:spPr/>
        <p:txBody>
          <a:bodyPr>
            <a:normAutofit/>
          </a:bodyPr>
          <a:lstStyle/>
          <a:p>
            <a:r>
              <a:rPr lang="en-US" dirty="0"/>
              <a:t>If you are the administrator of a large system, you might notice that two people have the same password hash</a:t>
            </a:r>
          </a:p>
          <a:p>
            <a:r>
              <a:rPr lang="en-US" dirty="0"/>
              <a:t>With people's password habits, the odds are very high that their passwords are the same</a:t>
            </a:r>
          </a:p>
          <a:p>
            <a:r>
              <a:rPr lang="en-US" dirty="0"/>
              <a:t>To add to the semantic security of such schemes extra data called </a:t>
            </a:r>
            <a:r>
              <a:rPr lang="en-US" b="1" dirty="0"/>
              <a:t>salt</a:t>
            </a:r>
            <a:r>
              <a:rPr lang="en-US" dirty="0"/>
              <a:t> is added to the end of a password</a:t>
            </a:r>
          </a:p>
          <a:p>
            <a:r>
              <a:rPr lang="en-US" dirty="0"/>
              <a:t>The salt is usually based on the time the account was created or the account name</a:t>
            </a:r>
          </a:p>
        </p:txBody>
      </p:sp>
    </p:spTree>
    <p:extLst>
      <p:ext uri="{BB962C8B-B14F-4D97-AF65-F5344CB8AC3E}">
        <p14:creationId xmlns:p14="http://schemas.microsoft.com/office/powerpoint/2010/main" val="4248250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MD5</a:t>
            </a:r>
          </a:p>
        </p:txBody>
      </p:sp>
      <p:sp>
        <p:nvSpPr>
          <p:cNvPr id="3" name="Content Placeholder 2"/>
          <p:cNvSpPr>
            <a:spLocks noGrp="1"/>
          </p:cNvSpPr>
          <p:nvPr>
            <p:ph idx="1"/>
          </p:nvPr>
        </p:nvSpPr>
        <p:spPr/>
        <p:txBody>
          <a:bodyPr>
            <a:normAutofit lnSpcReduction="10000"/>
          </a:bodyPr>
          <a:lstStyle/>
          <a:p>
            <a:r>
              <a:rPr lang="en-US" dirty="0"/>
              <a:t>Message Digest Algorithm 5</a:t>
            </a:r>
          </a:p>
          <a:p>
            <a:r>
              <a:rPr lang="en-US" dirty="0"/>
              <a:t>Very popular hashing algorithm</a:t>
            </a:r>
          </a:p>
          <a:p>
            <a:r>
              <a:rPr lang="en-US" dirty="0"/>
              <a:t>Designed by Ron </a:t>
            </a:r>
            <a:r>
              <a:rPr lang="en-US" dirty="0" err="1"/>
              <a:t>Rivest</a:t>
            </a:r>
            <a:r>
              <a:rPr lang="en-US" dirty="0"/>
              <a:t> (of RSA fame)</a:t>
            </a:r>
          </a:p>
          <a:p>
            <a:r>
              <a:rPr lang="en-US" b="1" dirty="0"/>
              <a:t>Digest size: </a:t>
            </a:r>
            <a:r>
              <a:rPr lang="en-US" dirty="0"/>
              <a:t>128 bits</a:t>
            </a:r>
          </a:p>
          <a:p>
            <a:r>
              <a:rPr lang="en-US" b="1" dirty="0"/>
              <a:t>Security</a:t>
            </a:r>
          </a:p>
          <a:p>
            <a:pPr lvl="1"/>
            <a:r>
              <a:rPr lang="en-US" dirty="0"/>
              <a:t>Completely broken</a:t>
            </a:r>
          </a:p>
          <a:p>
            <a:pPr lvl="1"/>
            <a:r>
              <a:rPr lang="en-US" dirty="0"/>
              <a:t>Reasonable size attacks (2</a:t>
            </a:r>
            <a:r>
              <a:rPr lang="en-US" baseline="30000" dirty="0"/>
              <a:t>32</a:t>
            </a:r>
            <a:r>
              <a:rPr lang="en-US" dirty="0"/>
              <a:t>) exist to create two messages with the same hash value</a:t>
            </a:r>
          </a:p>
          <a:p>
            <a:r>
              <a:rPr lang="en-US" dirty="0"/>
              <a:t>MD5 hashes are still commonly used to check to see if a download finished without error</a:t>
            </a:r>
          </a:p>
        </p:txBody>
      </p:sp>
    </p:spTree>
    <p:extLst>
      <p:ext uri="{BB962C8B-B14F-4D97-AF65-F5344CB8AC3E}">
        <p14:creationId xmlns:p14="http://schemas.microsoft.com/office/powerpoint/2010/main" val="3500898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 family</a:t>
            </a:r>
          </a:p>
        </p:txBody>
      </p:sp>
      <p:sp>
        <p:nvSpPr>
          <p:cNvPr id="3" name="Content Placeholder 2"/>
          <p:cNvSpPr>
            <a:spLocks noGrp="1"/>
          </p:cNvSpPr>
          <p:nvPr>
            <p:ph idx="1"/>
          </p:nvPr>
        </p:nvSpPr>
        <p:spPr/>
        <p:txBody>
          <a:bodyPr>
            <a:normAutofit fontScale="77500" lnSpcReduction="20000"/>
          </a:bodyPr>
          <a:lstStyle/>
          <a:p>
            <a:r>
              <a:rPr lang="en-US" b="1" dirty="0"/>
              <a:t>Secure Hash Algorithm</a:t>
            </a:r>
          </a:p>
          <a:p>
            <a:r>
              <a:rPr lang="en-US" dirty="0"/>
              <a:t>Created by NIST</a:t>
            </a:r>
          </a:p>
          <a:p>
            <a:r>
              <a:rPr lang="en-US" dirty="0"/>
              <a:t>SHA-0 was published in 1993, but it was replaced in 1995 by SHA-1</a:t>
            </a:r>
          </a:p>
          <a:p>
            <a:r>
              <a:rPr lang="en-US" dirty="0"/>
              <a:t>The difference between the two is only a single bitwise rotation, but the NSA said it was important</a:t>
            </a:r>
          </a:p>
          <a:p>
            <a:r>
              <a:rPr lang="en-US" dirty="0"/>
              <a:t>Digest size: 160 bits</a:t>
            </a:r>
          </a:p>
          <a:p>
            <a:r>
              <a:rPr lang="en-US" dirty="0"/>
              <a:t>Security</a:t>
            </a:r>
          </a:p>
          <a:p>
            <a:pPr lvl="1"/>
            <a:r>
              <a:rPr lang="en-US" dirty="0"/>
              <a:t>Broken if you have the resources</a:t>
            </a:r>
          </a:p>
          <a:p>
            <a:pPr lvl="1"/>
            <a:r>
              <a:rPr lang="en-US" dirty="0"/>
              <a:t>Theoretical attacks running in 2</a:t>
            </a:r>
            <a:r>
              <a:rPr lang="en-US" baseline="30000" dirty="0"/>
              <a:t>51</a:t>
            </a:r>
            <a:r>
              <a:rPr lang="en-US" dirty="0"/>
              <a:t> - 2</a:t>
            </a:r>
            <a:r>
              <a:rPr lang="en-US" baseline="30000" dirty="0"/>
              <a:t>57</a:t>
            </a:r>
            <a:r>
              <a:rPr lang="en-US" dirty="0"/>
              <a:t> time exist</a:t>
            </a:r>
          </a:p>
          <a:p>
            <a:pPr lvl="1"/>
            <a:r>
              <a:rPr lang="en-US" dirty="0"/>
              <a:t>Google generated two PDF files with the same hash in just over 2</a:t>
            </a:r>
            <a:r>
              <a:rPr lang="en-US" baseline="30000" dirty="0"/>
              <a:t>63</a:t>
            </a:r>
            <a:r>
              <a:rPr lang="en-US" dirty="0"/>
              <a:t> hashes in 2017</a:t>
            </a:r>
          </a:p>
          <a:p>
            <a:r>
              <a:rPr lang="en-US" dirty="0"/>
              <a:t>SHA-2 is a successor family of hash functions</a:t>
            </a:r>
          </a:p>
          <a:p>
            <a:pPr lvl="1"/>
            <a:r>
              <a:rPr lang="en-US" dirty="0"/>
              <a:t>224, 256, 384, 512 bit digests</a:t>
            </a:r>
          </a:p>
          <a:p>
            <a:pPr lvl="1"/>
            <a:r>
              <a:rPr lang="en-US" dirty="0"/>
              <a:t>Much better security</a:t>
            </a:r>
          </a:p>
          <a:p>
            <a:pPr lvl="1"/>
            <a:r>
              <a:rPr lang="en-US" dirty="0"/>
              <a:t>Designed by the NSA</a:t>
            </a:r>
          </a:p>
          <a:p>
            <a:endParaRPr lang="en-US" dirty="0"/>
          </a:p>
        </p:txBody>
      </p:sp>
    </p:spTree>
    <p:extLst>
      <p:ext uri="{BB962C8B-B14F-4D97-AF65-F5344CB8AC3E}">
        <p14:creationId xmlns:p14="http://schemas.microsoft.com/office/powerpoint/2010/main" val="284944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500"/>
                                        <p:tgtEl>
                                          <p:spTgt spid="3">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fade">
                                      <p:cBhvr>
                                        <p:cTn id="50" dur="500"/>
                                        <p:tgtEl>
                                          <p:spTgt spid="3">
                                            <p:txEl>
                                              <p:pRg st="9" end="9"/>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fade">
                                      <p:cBhvr>
                                        <p:cTn id="55" dur="500"/>
                                        <p:tgtEl>
                                          <p:spTgt spid="3">
                                            <p:txEl>
                                              <p:pRg st="10" end="1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animEffect transition="in" filter="fade">
                                      <p:cBhvr>
                                        <p:cTn id="60" dur="500"/>
                                        <p:tgtEl>
                                          <p:spTgt spid="3">
                                            <p:txEl>
                                              <p:pRg st="11" end="1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3">
                                            <p:txEl>
                                              <p:pRg st="12" end="12"/>
                                            </p:txEl>
                                          </p:spTgt>
                                        </p:tgtEl>
                                        <p:attrNameLst>
                                          <p:attrName>style.visibility</p:attrName>
                                        </p:attrNameLst>
                                      </p:cBhvr>
                                      <p:to>
                                        <p:strVal val="visible"/>
                                      </p:to>
                                    </p:set>
                                    <p:animEffect transition="in" filter="fade">
                                      <p:cBhvr>
                                        <p:cTn id="65"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Theoretically awesome …</a:t>
            </a:r>
          </a:p>
        </p:txBody>
      </p:sp>
      <p:sp>
        <p:nvSpPr>
          <p:cNvPr id="3" name="Content Placeholder 2"/>
          <p:cNvSpPr>
            <a:spLocks noGrp="1"/>
          </p:cNvSpPr>
          <p:nvPr>
            <p:ph idx="1"/>
          </p:nvPr>
        </p:nvSpPr>
        <p:spPr/>
        <p:txBody>
          <a:bodyPr/>
          <a:lstStyle/>
          <a:p>
            <a:r>
              <a:rPr lang="en-US" dirty="0"/>
              <a:t>2</a:t>
            </a:r>
            <a:r>
              <a:rPr lang="en-US" baseline="30000" dirty="0"/>
              <a:t>32</a:t>
            </a:r>
            <a:r>
              <a:rPr lang="en-US" dirty="0"/>
              <a:t> operations is within the reach of modern computers in seconds, minutes, or hours</a:t>
            </a:r>
          </a:p>
          <a:p>
            <a:r>
              <a:rPr lang="en-US" dirty="0"/>
              <a:t>Collisions do not guarantee that the system can be hacked</a:t>
            </a:r>
          </a:p>
          <a:p>
            <a:r>
              <a:rPr lang="en-US" dirty="0"/>
              <a:t>A collision with an existing password is necessary</a:t>
            </a:r>
          </a:p>
          <a:p>
            <a:r>
              <a:rPr lang="en-US" dirty="0"/>
              <a:t>If the system has 2</a:t>
            </a:r>
            <a:r>
              <a:rPr lang="en-US" baseline="30000" dirty="0"/>
              <a:t>32</a:t>
            </a:r>
            <a:r>
              <a:rPr lang="en-US" dirty="0"/>
              <a:t> users, there's a good probability that two of them have the same password hash</a:t>
            </a:r>
          </a:p>
        </p:txBody>
      </p:sp>
    </p:spTree>
    <p:extLst>
      <p:ext uri="{BB962C8B-B14F-4D97-AF65-F5344CB8AC3E}">
        <p14:creationId xmlns:p14="http://schemas.microsoft.com/office/powerpoint/2010/main" val="381340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Keccak</a:t>
            </a:r>
            <a:r>
              <a:rPr lang="en-US" dirty="0"/>
              <a:t> (SHA-3)</a:t>
            </a:r>
          </a:p>
        </p:txBody>
      </p:sp>
      <p:sp>
        <p:nvSpPr>
          <p:cNvPr id="3" name="Content Placeholder 2"/>
          <p:cNvSpPr>
            <a:spLocks noGrp="1"/>
          </p:cNvSpPr>
          <p:nvPr>
            <p:ph idx="1"/>
          </p:nvPr>
        </p:nvSpPr>
        <p:spPr/>
        <p:txBody>
          <a:bodyPr>
            <a:normAutofit/>
          </a:bodyPr>
          <a:lstStyle/>
          <a:p>
            <a:r>
              <a:rPr lang="en-US" dirty="0" err="1"/>
              <a:t>Keccak</a:t>
            </a:r>
            <a:r>
              <a:rPr lang="en-US" dirty="0"/>
              <a:t> uses a completely different form of hashing than SHA-0, SHA-1, and SHA-2</a:t>
            </a:r>
          </a:p>
          <a:p>
            <a:r>
              <a:rPr lang="en-US" dirty="0"/>
              <a:t>Although there are only theoretical attacks on SHA-1 and no real attacks on SHA-2, the attacks on SHA-0 made people nervous about hash functions following the same design</a:t>
            </a:r>
          </a:p>
          <a:p>
            <a:r>
              <a:rPr lang="en-US" dirty="0" err="1"/>
              <a:t>Keccak</a:t>
            </a:r>
            <a:r>
              <a:rPr lang="en-US" dirty="0"/>
              <a:t> also allows for variable size digests, for added security</a:t>
            </a:r>
          </a:p>
          <a:p>
            <a:pPr lvl="1"/>
            <a:r>
              <a:rPr lang="en-US" dirty="0"/>
              <a:t>224, 256, 384, and 512 are standard for SHA-3, but it is possible to go arbitrarily high in </a:t>
            </a:r>
            <a:r>
              <a:rPr lang="en-US" dirty="0" err="1"/>
              <a:t>Keccak</a:t>
            </a:r>
            <a:endParaRPr lang="en-US" dirty="0"/>
          </a:p>
        </p:txBody>
      </p:sp>
    </p:spTree>
    <p:extLst>
      <p:ext uri="{BB962C8B-B14F-4D97-AF65-F5344CB8AC3E}">
        <p14:creationId xmlns:p14="http://schemas.microsoft.com/office/powerpoint/2010/main" val="2801506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case</a:t>
            </a:r>
          </a:p>
        </p:txBody>
      </p:sp>
      <mc:AlternateContent xmlns:mc="http://schemas.openxmlformats.org/markup-compatibility/2006" xmlns:a14="http://schemas.microsoft.com/office/drawing/2010/main">
        <mc:Choice Requires="a14">
          <p:sp>
            <p:nvSpPr>
              <p:cNvPr id="2053" name="Content Placeholder 2"/>
              <p:cNvSpPr>
                <a:spLocks noGrp="1"/>
              </p:cNvSpPr>
              <p:nvPr>
                <p:ph idx="1"/>
              </p:nvPr>
            </p:nvSpPr>
            <p:spPr/>
            <p:txBody>
              <a:bodyPr/>
              <a:lstStyle/>
              <a:p>
                <a:r>
                  <a:rPr lang="en-US" dirty="0"/>
                  <a:t>If we care about a group of </a:t>
                </a:r>
                <a14:m>
                  <m:oMath xmlns:m="http://schemas.openxmlformats.org/officeDocument/2006/math">
                    <m:r>
                      <a:rPr lang="en-US" i="1" dirty="0" smtClean="0">
                        <a:latin typeface="Cambria Math" panose="02040503050406030204" pitchFamily="18" charset="0"/>
                      </a:rPr>
                      <m:t>𝑘</m:t>
                    </m:r>
                  </m:oMath>
                </a14:m>
                <a:r>
                  <a:rPr lang="en-US" dirty="0"/>
                  <a:t> items which can have a value between 1 and </a:t>
                </a:r>
                <a14:m>
                  <m:oMath xmlns:m="http://schemas.openxmlformats.org/officeDocument/2006/math">
                    <m:r>
                      <a:rPr lang="en-US" i="1" dirty="0" smtClean="0">
                        <a:latin typeface="Cambria Math" panose="02040503050406030204" pitchFamily="18" charset="0"/>
                      </a:rPr>
                      <m:t>𝑛</m:t>
                    </m:r>
                  </m:oMath>
                </a14:m>
                <a:r>
                  <a:rPr lang="en-US" dirty="0"/>
                  <a:t>, the probability that two are the same is:</a:t>
                </a:r>
              </a:p>
              <a:p>
                <a:pPr marL="118872"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𝑘</m:t>
                          </m:r>
                        </m:e>
                      </m:d>
                      <m:r>
                        <a:rPr lang="en-US" b="0" i="1"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𝑛</m:t>
                          </m:r>
                          <m:r>
                            <a:rPr lang="en-US" b="0" i="1" smtClean="0">
                              <a:latin typeface="Cambria Math" panose="02040503050406030204" pitchFamily="18" charset="0"/>
                            </a:rPr>
                            <m:t>!</m:t>
                          </m:r>
                        </m:num>
                        <m:den>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𝑘</m:t>
                              </m:r>
                            </m:e>
                          </m:d>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𝑘</m:t>
                              </m:r>
                            </m:sup>
                          </m:sSup>
                        </m:den>
                      </m:f>
                    </m:oMath>
                  </m:oMathPara>
                </a14:m>
                <a:endParaRPr lang="en-US" dirty="0"/>
              </a:p>
              <a:p>
                <a:endParaRPr lang="en-US" dirty="0"/>
              </a:p>
              <a:p>
                <a:r>
                  <a:rPr lang="en-US" dirty="0"/>
                  <a:t>Because this form is a little unwieldy, we have an approximation that is easier to punch into a calculator:</a:t>
                </a:r>
              </a:p>
              <a:p>
                <a:pPr marL="118872"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𝑘</m:t>
                          </m:r>
                        </m:e>
                      </m:d>
                      <m:r>
                        <a:rPr lang="en-US" b="0" i="1" smtClean="0">
                          <a:latin typeface="Cambria Math" panose="02040503050406030204" pitchFamily="18" charset="0"/>
                        </a:rPr>
                        <m:t>&gt;1−</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f>
                            <m:fPr>
                              <m:ctrlPr>
                                <a:rPr lang="en-US" b="0" i="1" smtClean="0">
                                  <a:latin typeface="Cambria Math" panose="02040503050406030204" pitchFamily="18" charset="0"/>
                                </a:rPr>
                              </m:ctrlPr>
                            </m:fPr>
                            <m:num>
                              <m:r>
                                <a:rPr lang="en-US" b="0" i="1" smtClean="0">
                                  <a:latin typeface="Cambria Math" panose="02040503050406030204" pitchFamily="18" charset="0"/>
                                </a:rPr>
                                <m:t>−</m:t>
                              </m:r>
                              <m:r>
                                <a:rPr lang="en-US" b="0" i="1" smtClean="0">
                                  <a:latin typeface="Cambria Math" panose="02040503050406030204" pitchFamily="18" charset="0"/>
                                </a:rPr>
                                <m:t>𝑘</m:t>
                              </m:r>
                              <m:r>
                                <a:rPr lang="en-US" b="0" i="1" smtClean="0">
                                  <a:latin typeface="Cambria Math" panose="02040503050406030204" pitchFamily="18" charset="0"/>
                                </a:rPr>
                                <m:t>(</m:t>
                              </m:r>
                              <m:r>
                                <a:rPr lang="en-US" b="0" i="1" smtClean="0">
                                  <a:latin typeface="Cambria Math" panose="02040503050406030204" pitchFamily="18" charset="0"/>
                                </a:rPr>
                                <m:t>𝑘</m:t>
                              </m:r>
                              <m:r>
                                <a:rPr lang="en-US" b="0" i="1" smtClean="0">
                                  <a:latin typeface="Cambria Math" panose="02040503050406030204" pitchFamily="18" charset="0"/>
                                </a:rPr>
                                <m:t>−1)</m:t>
                              </m:r>
                            </m:num>
                            <m:den>
                              <m:r>
                                <a:rPr lang="en-US" b="0" i="1" smtClean="0">
                                  <a:latin typeface="Cambria Math" panose="02040503050406030204" pitchFamily="18" charset="0"/>
                                </a:rPr>
                                <m:t>2</m:t>
                              </m:r>
                              <m:r>
                                <a:rPr lang="en-US" b="0" i="1" smtClean="0">
                                  <a:latin typeface="Cambria Math" panose="02040503050406030204" pitchFamily="18" charset="0"/>
                                </a:rPr>
                                <m:t>𝑛</m:t>
                              </m:r>
                            </m:den>
                          </m:f>
                        </m:sup>
                      </m:sSup>
                    </m:oMath>
                  </m:oMathPara>
                </a14:m>
                <a:endParaRPr lang="en-US" dirty="0"/>
              </a:p>
            </p:txBody>
          </p:sp>
        </mc:Choice>
        <mc:Fallback xmlns="">
          <p:sp>
            <p:nvSpPr>
              <p:cNvPr id="2053" name="Content Placeholder 2"/>
              <p:cNvSpPr>
                <a:spLocks noGrp="1" noRot="1" noChangeAspect="1" noMove="1" noResize="1" noEditPoints="1" noAdjustHandles="1" noChangeArrowheads="1" noChangeShapeType="1" noTextEdit="1"/>
              </p:cNvSpPr>
              <p:nvPr>
                <p:ph idx="1"/>
              </p:nvPr>
            </p:nvSpPr>
            <p:spPr>
              <a:blipFill>
                <a:blip r:embed="rId2"/>
                <a:stretch>
                  <a:fillRect t="-527"/>
                </a:stretch>
              </a:blipFill>
            </p:spPr>
            <p:txBody>
              <a:bodyPr/>
              <a:lstStyle/>
              <a:p>
                <a:r>
                  <a:rPr lang="en-US">
                    <a:noFill/>
                  </a:rPr>
                  <a:t> </a:t>
                </a:r>
              </a:p>
            </p:txBody>
          </p:sp>
        </mc:Fallback>
      </mc:AlternateContent>
    </p:spTree>
    <p:extLst>
      <p:ext uri="{BB962C8B-B14F-4D97-AF65-F5344CB8AC3E}">
        <p14:creationId xmlns:p14="http://schemas.microsoft.com/office/powerpoint/2010/main" val="4144532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5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5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Count it up</a:t>
            </a:r>
          </a:p>
        </p:txBody>
      </p:sp>
      <mc:AlternateContent xmlns:mc="http://schemas.openxmlformats.org/markup-compatibility/2006" xmlns:a14="http://schemas.microsoft.com/office/drawing/2010/main">
        <mc:Choice Requires="a14">
          <p:sp>
            <p:nvSpPr>
              <p:cNvPr id="3079" name="Content Placeholder 2"/>
              <p:cNvSpPr>
                <a:spLocks noGrp="1"/>
              </p:cNvSpPr>
              <p:nvPr>
                <p:ph idx="1"/>
              </p:nvPr>
            </p:nvSpPr>
            <p:spPr>
              <a:xfrm>
                <a:off x="609600" y="1775192"/>
                <a:ext cx="10972800" cy="4854208"/>
              </a:xfrm>
            </p:spPr>
            <p:txBody>
              <a:bodyPr>
                <a:normAutofit fontScale="70000" lnSpcReduction="20000"/>
              </a:bodyPr>
              <a:lstStyle/>
              <a:p>
                <a:r>
                  <a:rPr lang="en-US" dirty="0"/>
                  <a:t>If we want to find the number of items needed before there is greater than a </a:t>
                </a:r>
                <a14:m>
                  <m:oMath xmlns:m="http://schemas.openxmlformats.org/officeDocument/2006/math">
                    <m:f>
                      <m:fPr>
                        <m:ctrlPr>
                          <a:rPr lang="en-US" i="1" dirty="0" smtClean="0">
                            <a:latin typeface="Cambria Math" panose="02040503050406030204" pitchFamily="18" charset="0"/>
                          </a:rPr>
                        </m:ctrlPr>
                      </m:fPr>
                      <m:num>
                        <m:r>
                          <a:rPr lang="en-US" b="0" i="1" dirty="0" smtClean="0">
                            <a:latin typeface="Cambria Math" panose="02040503050406030204" pitchFamily="18" charset="0"/>
                          </a:rPr>
                          <m:t>1</m:t>
                        </m:r>
                      </m:num>
                      <m:den>
                        <m:r>
                          <a:rPr lang="en-US" b="0" i="1" dirty="0" smtClean="0">
                            <a:latin typeface="Cambria Math" panose="02040503050406030204" pitchFamily="18" charset="0"/>
                          </a:rPr>
                          <m:t>2</m:t>
                        </m:r>
                      </m:den>
                    </m:f>
                  </m:oMath>
                </a14:m>
                <a:r>
                  <a:rPr lang="en-US" dirty="0"/>
                  <a:t> probability of collision we get:</a:t>
                </a:r>
              </a:p>
              <a:p>
                <a:endParaRPr lang="en-US" dirty="0"/>
              </a:p>
              <a:p>
                <a:pPr marL="118872" indent="0">
                  <a:buNone/>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m:rPr>
                          <m:aln/>
                        </m:rPr>
                        <a:rPr lang="en-US" b="0" i="1" smtClean="0">
                          <a:latin typeface="Cambria Math" panose="02040503050406030204" pitchFamily="18" charset="0"/>
                        </a:rPr>
                        <m:t>=</m:t>
                      </m:r>
                      <m:r>
                        <a:rPr lang="en-US" b="0" i="1" smtClean="0">
                          <a:latin typeface="Cambria Math" panose="02040503050406030204" pitchFamily="18" charset="0"/>
                        </a:rPr>
                        <m:t>1−</m:t>
                      </m:r>
                      <m:sSup>
                        <m:sSupPr>
                          <m:ctrlPr>
                            <a:rPr lang="en-US" b="0" i="1">
                              <a:latin typeface="Cambria Math" panose="02040503050406030204" pitchFamily="18" charset="0"/>
                            </a:rPr>
                          </m:ctrlPr>
                        </m:sSupPr>
                        <m:e>
                          <m:r>
                            <a:rPr lang="en-US" i="1">
                              <a:latin typeface="Cambria Math" panose="02040503050406030204" pitchFamily="18" charset="0"/>
                            </a:rPr>
                            <m:t>𝑒</m:t>
                          </m:r>
                        </m:e>
                        <m:sup>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𝑘</m:t>
                              </m:r>
                              <m:d>
                                <m:dPr>
                                  <m:ctrlPr>
                                    <a:rPr lang="en-US" i="1">
                                      <a:latin typeface="Cambria Math" panose="02040503050406030204" pitchFamily="18" charset="0"/>
                                    </a:rPr>
                                  </m:ctrlPr>
                                </m:dPr>
                                <m:e>
                                  <m:r>
                                    <a:rPr lang="en-US" i="1">
                                      <a:latin typeface="Cambria Math" panose="02040503050406030204" pitchFamily="18" charset="0"/>
                                    </a:rPr>
                                    <m:t>𝑘</m:t>
                                  </m:r>
                                  <m:r>
                                    <a:rPr lang="en-US" i="1">
                                      <a:latin typeface="Cambria Math" panose="02040503050406030204" pitchFamily="18" charset="0"/>
                                    </a:rPr>
                                    <m:t>−1</m:t>
                                  </m:r>
                                </m:e>
                              </m:d>
                            </m:num>
                            <m:den>
                              <m:r>
                                <a:rPr lang="en-US" i="1">
                                  <a:latin typeface="Cambria Math" panose="02040503050406030204" pitchFamily="18" charset="0"/>
                                </a:rPr>
                                <m:t>2</m:t>
                              </m:r>
                              <m:r>
                                <a:rPr lang="en-US" i="1">
                                  <a:latin typeface="Cambria Math" panose="02040503050406030204" pitchFamily="18" charset="0"/>
                                </a:rPr>
                                <m:t>𝑛</m:t>
                              </m:r>
                            </m:den>
                          </m:f>
                        </m:sup>
                      </m:sSup>
                    </m:oMath>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m:rPr>
                          <m:aln/>
                        </m:rPr>
                        <a:rPr lang="en-US" i="1">
                          <a:latin typeface="Cambria Math" panose="02040503050406030204" pitchFamily="18" charset="0"/>
                        </a:rPr>
                        <m:t>=</m:t>
                      </m:r>
                      <m:r>
                        <a:rPr lang="en-US" i="1">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𝑒</m:t>
                          </m:r>
                        </m:e>
                        <m:sup>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𝑘</m:t>
                              </m:r>
                              <m:d>
                                <m:dPr>
                                  <m:ctrlPr>
                                    <a:rPr lang="en-US" i="1">
                                      <a:latin typeface="Cambria Math" panose="02040503050406030204" pitchFamily="18" charset="0"/>
                                    </a:rPr>
                                  </m:ctrlPr>
                                </m:dPr>
                                <m:e>
                                  <m:r>
                                    <a:rPr lang="en-US" i="1">
                                      <a:latin typeface="Cambria Math" panose="02040503050406030204" pitchFamily="18" charset="0"/>
                                    </a:rPr>
                                    <m:t>𝑘</m:t>
                                  </m:r>
                                  <m:r>
                                    <a:rPr lang="en-US" i="1">
                                      <a:latin typeface="Cambria Math" panose="02040503050406030204" pitchFamily="18" charset="0"/>
                                    </a:rPr>
                                    <m:t>−1</m:t>
                                  </m:r>
                                </m:e>
                              </m:d>
                            </m:num>
                            <m:den>
                              <m:r>
                                <a:rPr lang="en-US" i="1">
                                  <a:latin typeface="Cambria Math" panose="02040503050406030204" pitchFamily="18" charset="0"/>
                                </a:rPr>
                                <m:t>2</m:t>
                              </m:r>
                              <m:r>
                                <a:rPr lang="en-US" i="1">
                                  <a:latin typeface="Cambria Math" panose="02040503050406030204" pitchFamily="18" charset="0"/>
                                </a:rPr>
                                <m:t>𝑛</m:t>
                              </m:r>
                            </m:den>
                          </m:f>
                        </m:sup>
                      </m:sSup>
                    </m:oMath>
                    <m:oMath xmlns:m="http://schemas.openxmlformats.org/officeDocument/2006/math">
                      <m:r>
                        <a:rPr lang="en-US" b="0" i="1" smtClean="0">
                          <a:latin typeface="Cambria Math" panose="02040503050406030204" pitchFamily="18" charset="0"/>
                        </a:rPr>
                        <m:t>2</m:t>
                      </m:r>
                      <m:r>
                        <m:rPr>
                          <m:aln/>
                        </m:rPr>
                        <a:rPr lang="en-US" b="0" i="1" smtClean="0">
                          <a:latin typeface="Cambria Math" panose="02040503050406030204" pitchFamily="18" charset="0"/>
                        </a:rPr>
                        <m:t>=</m:t>
                      </m:r>
                      <m:sSup>
                        <m:sSupPr>
                          <m:ctrlPr>
                            <a:rPr lang="en-US" b="0" i="1">
                              <a:latin typeface="Cambria Math" panose="02040503050406030204" pitchFamily="18" charset="0"/>
                            </a:rPr>
                          </m:ctrlPr>
                        </m:sSupPr>
                        <m:e>
                          <m:r>
                            <a:rPr lang="en-US" i="1">
                              <a:latin typeface="Cambria Math" panose="02040503050406030204" pitchFamily="18" charset="0"/>
                            </a:rPr>
                            <m:t>𝑒</m:t>
                          </m:r>
                        </m:e>
                        <m:sup>
                          <m:f>
                            <m:fPr>
                              <m:ctrlPr>
                                <a:rPr lang="en-US" i="1">
                                  <a:latin typeface="Cambria Math" panose="02040503050406030204" pitchFamily="18" charset="0"/>
                                </a:rPr>
                              </m:ctrlPr>
                            </m:fPr>
                            <m:num>
                              <m:r>
                                <a:rPr lang="en-US" i="1">
                                  <a:latin typeface="Cambria Math" panose="02040503050406030204" pitchFamily="18" charset="0"/>
                                </a:rPr>
                                <m:t>𝑘</m:t>
                              </m:r>
                              <m:d>
                                <m:dPr>
                                  <m:ctrlPr>
                                    <a:rPr lang="en-US" i="1">
                                      <a:latin typeface="Cambria Math" panose="02040503050406030204" pitchFamily="18" charset="0"/>
                                    </a:rPr>
                                  </m:ctrlPr>
                                </m:dPr>
                                <m:e>
                                  <m:r>
                                    <a:rPr lang="en-US" i="1">
                                      <a:latin typeface="Cambria Math" panose="02040503050406030204" pitchFamily="18" charset="0"/>
                                    </a:rPr>
                                    <m:t>𝑘</m:t>
                                  </m:r>
                                  <m:r>
                                    <a:rPr lang="en-US" i="1">
                                      <a:latin typeface="Cambria Math" panose="02040503050406030204" pitchFamily="18" charset="0"/>
                                    </a:rPr>
                                    <m:t>−1</m:t>
                                  </m:r>
                                </m:e>
                              </m:d>
                            </m:num>
                            <m:den>
                              <m:r>
                                <a:rPr lang="en-US" i="1">
                                  <a:latin typeface="Cambria Math" panose="02040503050406030204" pitchFamily="18" charset="0"/>
                                </a:rPr>
                                <m:t>2</m:t>
                              </m:r>
                              <m:r>
                                <a:rPr lang="en-US" i="1">
                                  <a:latin typeface="Cambria Math" panose="02040503050406030204" pitchFamily="18" charset="0"/>
                                </a:rPr>
                                <m:t>𝑛</m:t>
                              </m:r>
                            </m:den>
                          </m:f>
                        </m:sup>
                      </m:sSup>
                    </m:oMath>
                    <m:oMath xmlns:m="http://schemas.openxmlformats.org/officeDocument/2006/math">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ln</m:t>
                          </m:r>
                        </m:fName>
                        <m:e>
                          <m:d>
                            <m:dPr>
                              <m:ctrlPr>
                                <a:rPr lang="en-US" b="0" i="1" smtClean="0">
                                  <a:latin typeface="Cambria Math" panose="02040503050406030204" pitchFamily="18" charset="0"/>
                                </a:rPr>
                              </m:ctrlPr>
                            </m:dPr>
                            <m:e>
                              <m:r>
                                <a:rPr lang="en-US" b="0" i="1" smtClean="0">
                                  <a:latin typeface="Cambria Math" panose="02040503050406030204" pitchFamily="18" charset="0"/>
                                </a:rPr>
                                <m:t>2</m:t>
                              </m:r>
                            </m:e>
                          </m:d>
                        </m:e>
                      </m:func>
                      <m:r>
                        <m:rPr>
                          <m:aln/>
                        </m:rP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𝑘</m:t>
                          </m:r>
                          <m:d>
                            <m:dPr>
                              <m:ctrlPr>
                                <a:rPr lang="en-US" b="0" i="1" smtClean="0">
                                  <a:latin typeface="Cambria Math" panose="02040503050406030204" pitchFamily="18" charset="0"/>
                                </a:rPr>
                              </m:ctrlPr>
                            </m:dPr>
                            <m:e>
                              <m:r>
                                <a:rPr lang="en-US" b="0" i="1" smtClean="0">
                                  <a:latin typeface="Cambria Math" panose="02040503050406030204" pitchFamily="18" charset="0"/>
                                </a:rPr>
                                <m:t>𝑘</m:t>
                              </m:r>
                              <m:r>
                                <a:rPr lang="en-US" b="0" i="1" smtClean="0">
                                  <a:latin typeface="Cambria Math" panose="02040503050406030204" pitchFamily="18" charset="0"/>
                                </a:rPr>
                                <m:t>−1</m:t>
                              </m:r>
                            </m:e>
                          </m:d>
                        </m:num>
                        <m:den>
                          <m:r>
                            <a:rPr lang="en-US" b="0" i="1" smtClean="0">
                              <a:latin typeface="Cambria Math" panose="02040503050406030204" pitchFamily="18" charset="0"/>
                            </a:rPr>
                            <m:t>2</m:t>
                          </m:r>
                          <m:r>
                            <a:rPr lang="en-US" b="0" i="1" smtClean="0">
                              <a:latin typeface="Cambria Math" panose="02040503050406030204" pitchFamily="18" charset="0"/>
                            </a:rPr>
                            <m:t>𝑛</m:t>
                          </m:r>
                        </m:den>
                      </m:f>
                    </m:oMath>
                  </m:oMathPara>
                </a14:m>
                <a:endParaRPr lang="en-US" dirty="0"/>
              </a:p>
              <a:p>
                <a:endParaRPr lang="en-US" dirty="0"/>
              </a:p>
              <a:p>
                <a:r>
                  <a:rPr lang="en-US" dirty="0"/>
                  <a:t>For large </a:t>
                </a:r>
                <a14:m>
                  <m:oMath xmlns:m="http://schemas.openxmlformats.org/officeDocument/2006/math">
                    <m:r>
                      <a:rPr lang="en-US" i="1" dirty="0" smtClean="0">
                        <a:latin typeface="Cambria Math" panose="02040503050406030204" pitchFamily="18" charset="0"/>
                      </a:rPr>
                      <m:t>𝑘</m:t>
                    </m:r>
                  </m:oMath>
                </a14:m>
                <a:r>
                  <a:rPr lang="en-US" dirty="0"/>
                  <a:t>, </a:t>
                </a:r>
                <a14:m>
                  <m:oMath xmlns:m="http://schemas.openxmlformats.org/officeDocument/2006/math">
                    <m:r>
                      <a:rPr lang="en-US" i="1" dirty="0" smtClean="0">
                        <a:latin typeface="Cambria Math" panose="02040503050406030204" pitchFamily="18" charset="0"/>
                      </a:rPr>
                      <m:t>𝑘</m:t>
                    </m:r>
                    <m:r>
                      <a:rPr lang="en-US" i="1" dirty="0" smtClean="0">
                        <a:latin typeface="Cambria Math" panose="02040503050406030204" pitchFamily="18" charset="0"/>
                      </a:rPr>
                      <m:t>(</m:t>
                    </m:r>
                    <m:r>
                      <a:rPr lang="en-US" i="1" dirty="0" smtClean="0">
                        <a:latin typeface="Cambria Math" panose="02040503050406030204" pitchFamily="18" charset="0"/>
                      </a:rPr>
                      <m:t>𝑘</m:t>
                    </m:r>
                    <m:r>
                      <a:rPr lang="en-US" i="1" dirty="0" smtClean="0">
                        <a:latin typeface="Cambria Math" panose="02040503050406030204" pitchFamily="18" charset="0"/>
                      </a:rPr>
                      <m:t>−1) ≈ </m:t>
                    </m:r>
                    <m:r>
                      <a:rPr lang="en-US" i="1" dirty="0" smtClean="0">
                        <a:latin typeface="Cambria Math" panose="02040503050406030204" pitchFamily="18" charset="0"/>
                      </a:rPr>
                      <m:t>𝑘</m:t>
                    </m:r>
                    <m:r>
                      <a:rPr lang="en-US" i="1" baseline="30000" dirty="0">
                        <a:latin typeface="Cambria Math" panose="02040503050406030204" pitchFamily="18" charset="0"/>
                      </a:rPr>
                      <m:t>2</m:t>
                    </m:r>
                  </m:oMath>
                </a14:m>
                <a:r>
                  <a:rPr lang="en-US" dirty="0"/>
                  <a:t>,</a:t>
                </a:r>
                <a:r>
                  <a:rPr lang="en-US" baseline="30000" dirty="0"/>
                  <a:t> </a:t>
                </a:r>
                <a:r>
                  <a:rPr lang="en-US" dirty="0"/>
                  <a:t>giving: </a:t>
                </a:r>
              </a:p>
              <a:p>
                <a:pPr marL="118872"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func>
                            <m:funcPr>
                              <m:ctrlPr>
                                <a:rPr lang="en-US" b="0" i="1" smtClean="0">
                                  <a:latin typeface="Cambria Math" panose="02040503050406030204" pitchFamily="18" charset="0"/>
                                  <a:ea typeface="Cambria Math" panose="02040503050406030204" pitchFamily="18" charset="0"/>
                                </a:rPr>
                              </m:ctrlPr>
                            </m:funcPr>
                            <m:fName>
                              <m:r>
                                <m:rPr>
                                  <m:sty m:val="p"/>
                                </m:rPr>
                                <a:rPr lang="en-US" b="0" i="0" smtClean="0">
                                  <a:latin typeface="Cambria Math" panose="02040503050406030204" pitchFamily="18" charset="0"/>
                                  <a:ea typeface="Cambria Math" panose="02040503050406030204" pitchFamily="18" charset="0"/>
                                </a:rPr>
                                <m:t>ln</m:t>
                              </m:r>
                            </m:fName>
                            <m:e>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e>
                              </m:d>
                            </m:e>
                          </m:func>
                          <m:r>
                            <a:rPr lang="en-US" b="0" i="1" smtClean="0">
                              <a:latin typeface="Cambria Math" panose="02040503050406030204" pitchFamily="18" charset="0"/>
                              <a:ea typeface="Cambria Math" panose="02040503050406030204" pitchFamily="18" charset="0"/>
                            </a:rPr>
                            <m:t>𝑛</m:t>
                          </m:r>
                        </m:e>
                      </m:rad>
                      <m:r>
                        <a:rPr lang="en-US" b="0" i="1" smtClean="0">
                          <a:latin typeface="Cambria Math" panose="02040503050406030204" pitchFamily="18" charset="0"/>
                          <a:ea typeface="Cambria Math" panose="02040503050406030204" pitchFamily="18" charset="0"/>
                        </a:rPr>
                        <m:t>≈1.18</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𝑛</m:t>
                          </m:r>
                        </m:e>
                      </m:rad>
                    </m:oMath>
                  </m:oMathPara>
                </a14:m>
                <a:endParaRPr lang="en-US" dirty="0"/>
              </a:p>
            </p:txBody>
          </p:sp>
        </mc:Choice>
        <mc:Fallback xmlns="">
          <p:sp>
            <p:nvSpPr>
              <p:cNvPr id="3079" name="Content Placeholder 2"/>
              <p:cNvSpPr>
                <a:spLocks noGrp="1" noRot="1" noChangeAspect="1" noMove="1" noResize="1" noEditPoints="1" noAdjustHandles="1" noChangeArrowheads="1" noChangeShapeType="1" noTextEdit="1"/>
              </p:cNvSpPr>
              <p:nvPr>
                <p:ph idx="1"/>
              </p:nvPr>
            </p:nvSpPr>
            <p:spPr>
              <a:xfrm>
                <a:off x="609600" y="1775192"/>
                <a:ext cx="10972800" cy="4854208"/>
              </a:xfr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37720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Signing scheme example</a:t>
            </a:r>
          </a:p>
        </p:txBody>
      </p:sp>
      <p:sp>
        <p:nvSpPr>
          <p:cNvPr id="3" name="Content Placeholder 2"/>
          <p:cNvSpPr>
            <a:spLocks noGrp="1"/>
          </p:cNvSpPr>
          <p:nvPr>
            <p:ph idx="1"/>
          </p:nvPr>
        </p:nvSpPr>
        <p:spPr/>
        <p:txBody>
          <a:bodyPr>
            <a:normAutofit fontScale="85000" lnSpcReduction="20000"/>
          </a:bodyPr>
          <a:lstStyle/>
          <a:p>
            <a:r>
              <a:rPr lang="en-US" dirty="0"/>
              <a:t>Digital signature schemes typically employ public key cryptography</a:t>
            </a:r>
          </a:p>
          <a:p>
            <a:r>
              <a:rPr lang="en-US" dirty="0"/>
              <a:t>We need the one way property so that we can verify that it works without being able to break it</a:t>
            </a:r>
          </a:p>
          <a:p>
            <a:r>
              <a:rPr lang="en-US" b="1" dirty="0"/>
              <a:t>Full Domain Hash</a:t>
            </a:r>
            <a:r>
              <a:rPr lang="en-US" dirty="0"/>
              <a:t> uses RSA to do this:</a:t>
            </a:r>
          </a:p>
          <a:p>
            <a:pPr lvl="1"/>
            <a:r>
              <a:rPr lang="en-US" dirty="0"/>
              <a:t>Given message </a:t>
            </a:r>
            <a:r>
              <a:rPr lang="en-US" b="1" i="1" dirty="0"/>
              <a:t>M</a:t>
            </a:r>
            <a:r>
              <a:rPr lang="en-US" dirty="0"/>
              <a:t>, we find </a:t>
            </a:r>
            <a:r>
              <a:rPr lang="en-US" b="1" i="1" dirty="0"/>
              <a:t>H</a:t>
            </a:r>
            <a:r>
              <a:rPr lang="en-US" dirty="0"/>
              <a:t>(</a:t>
            </a:r>
            <a:r>
              <a:rPr lang="en-US" b="1" i="1" dirty="0"/>
              <a:t>M</a:t>
            </a:r>
            <a:r>
              <a:rPr lang="en-US" dirty="0"/>
              <a:t>), then raise </a:t>
            </a:r>
            <a:r>
              <a:rPr lang="en-US" b="1" i="1" dirty="0"/>
              <a:t>H</a:t>
            </a:r>
            <a:r>
              <a:rPr lang="en-US" dirty="0"/>
              <a:t>(</a:t>
            </a:r>
            <a:r>
              <a:rPr lang="en-US" b="1" i="1" dirty="0"/>
              <a:t>M</a:t>
            </a:r>
            <a:r>
              <a:rPr lang="en-US" dirty="0"/>
              <a:t>) to the secret decryption exponent to find signature </a:t>
            </a:r>
            <a:r>
              <a:rPr lang="en-US" b="1" i="1" dirty="0"/>
              <a:t>S</a:t>
            </a:r>
          </a:p>
          <a:p>
            <a:pPr lvl="1"/>
            <a:r>
              <a:rPr lang="en-US" b="1" i="1" dirty="0"/>
              <a:t>S</a:t>
            </a:r>
            <a:r>
              <a:rPr lang="en-US" dirty="0"/>
              <a:t> = </a:t>
            </a:r>
            <a:r>
              <a:rPr lang="en-US" b="1" i="1" dirty="0"/>
              <a:t>H</a:t>
            </a:r>
            <a:r>
              <a:rPr lang="en-US" dirty="0"/>
              <a:t>(</a:t>
            </a:r>
            <a:r>
              <a:rPr lang="en-US" b="1" i="1" dirty="0"/>
              <a:t>M</a:t>
            </a:r>
            <a:r>
              <a:rPr lang="en-US" dirty="0"/>
              <a:t>)</a:t>
            </a:r>
            <a:r>
              <a:rPr lang="en-US" b="1" i="1" baseline="30000" dirty="0"/>
              <a:t>d</a:t>
            </a:r>
            <a:r>
              <a:rPr lang="en-US" dirty="0"/>
              <a:t> mod </a:t>
            </a:r>
            <a:r>
              <a:rPr lang="en-US" b="1" i="1" dirty="0"/>
              <a:t>n</a:t>
            </a:r>
          </a:p>
          <a:p>
            <a:pPr lvl="1"/>
            <a:r>
              <a:rPr lang="en-US" dirty="0"/>
              <a:t>To verify the signature, take the signature and raise it to the publicly known encryption exponent </a:t>
            </a:r>
            <a:r>
              <a:rPr lang="en-US" b="1" i="1" dirty="0"/>
              <a:t>e</a:t>
            </a:r>
            <a:r>
              <a:rPr lang="en-US" dirty="0"/>
              <a:t> and compare that to the hash of the message</a:t>
            </a:r>
          </a:p>
          <a:p>
            <a:r>
              <a:rPr lang="en-US" dirty="0"/>
              <a:t>If </a:t>
            </a:r>
            <a:r>
              <a:rPr lang="en-US" b="1" i="1" dirty="0"/>
              <a:t>S</a:t>
            </a:r>
            <a:r>
              <a:rPr lang="en-US" b="1" i="1" baseline="30000" dirty="0"/>
              <a:t>e</a:t>
            </a:r>
            <a:r>
              <a:rPr lang="en-US" dirty="0"/>
              <a:t> mod </a:t>
            </a:r>
            <a:r>
              <a:rPr lang="en-US" b="1" i="1" dirty="0"/>
              <a:t>n</a:t>
            </a:r>
            <a:r>
              <a:rPr lang="en-US" dirty="0"/>
              <a:t> = </a:t>
            </a:r>
            <a:r>
              <a:rPr lang="en-US" b="1" i="1" dirty="0"/>
              <a:t>H</a:t>
            </a:r>
            <a:r>
              <a:rPr lang="en-US" dirty="0"/>
              <a:t>(</a:t>
            </a:r>
            <a:r>
              <a:rPr lang="en-US" b="1" i="1" dirty="0"/>
              <a:t>M</a:t>
            </a:r>
            <a:r>
              <a:rPr lang="en-US" dirty="0"/>
              <a:t>), we feel reasonably sure of two things:</a:t>
            </a:r>
          </a:p>
          <a:p>
            <a:pPr lvl="1"/>
            <a:r>
              <a:rPr lang="en-US" b="1" i="1" dirty="0"/>
              <a:t>S</a:t>
            </a:r>
            <a:r>
              <a:rPr lang="en-US" dirty="0"/>
              <a:t> is a signature for a </a:t>
            </a:r>
            <a:r>
              <a:rPr lang="en-US" b="1" i="1" dirty="0"/>
              <a:t>M</a:t>
            </a:r>
            <a:r>
              <a:rPr lang="en-US" dirty="0"/>
              <a:t> (</a:t>
            </a:r>
            <a:r>
              <a:rPr lang="en-US" b="1" i="1" dirty="0"/>
              <a:t>M</a:t>
            </a:r>
            <a:r>
              <a:rPr lang="en-US" dirty="0"/>
              <a:t> has not been changed)</a:t>
            </a:r>
          </a:p>
          <a:p>
            <a:pPr lvl="1"/>
            <a:r>
              <a:rPr lang="en-US" dirty="0"/>
              <a:t>Only someone who knows the private key for </a:t>
            </a:r>
            <a:r>
              <a:rPr lang="en-US" b="1" i="1" dirty="0"/>
              <a:t>n</a:t>
            </a:r>
            <a:r>
              <a:rPr lang="en-US" dirty="0"/>
              <a:t> could have signed it</a:t>
            </a:r>
          </a:p>
          <a:p>
            <a:r>
              <a:rPr lang="en-US" dirty="0"/>
              <a:t>Why does it use the hash of the message instead of the message?</a:t>
            </a:r>
          </a:p>
        </p:txBody>
      </p:sp>
    </p:spTree>
    <p:extLst>
      <p:ext uri="{BB962C8B-B14F-4D97-AF65-F5344CB8AC3E}">
        <p14:creationId xmlns:p14="http://schemas.microsoft.com/office/powerpoint/2010/main" val="4179947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lesson?</a:t>
            </a:r>
          </a:p>
        </p:txBody>
      </p:sp>
      <p:sp>
        <p:nvSpPr>
          <p:cNvPr id="3" name="Content Placeholder 2"/>
          <p:cNvSpPr>
            <a:spLocks noGrp="1"/>
          </p:cNvSpPr>
          <p:nvPr>
            <p:ph idx="1"/>
          </p:nvPr>
        </p:nvSpPr>
        <p:spPr/>
        <p:txBody>
          <a:bodyPr/>
          <a:lstStyle/>
          <a:p>
            <a:r>
              <a:rPr lang="en-US" dirty="0"/>
              <a:t>Use hash functions with a long digest</a:t>
            </a:r>
          </a:p>
          <a:p>
            <a:r>
              <a:rPr lang="en-US" dirty="0"/>
              <a:t>A hash function with an </a:t>
            </a:r>
            <a:r>
              <a:rPr lang="en-US" i="1" dirty="0"/>
              <a:t>m</a:t>
            </a:r>
            <a:r>
              <a:rPr lang="en-US" dirty="0"/>
              <a:t>-bit digest can produce about 2</a:t>
            </a:r>
            <a:r>
              <a:rPr lang="en-US" i="1" baseline="30000" dirty="0"/>
              <a:t>m </a:t>
            </a:r>
            <a:r>
              <a:rPr lang="en-US" dirty="0"/>
              <a:t>different hashes</a:t>
            </a:r>
            <a:endParaRPr lang="en-US" i="1" dirty="0"/>
          </a:p>
          <a:p>
            <a:r>
              <a:rPr lang="en-US" dirty="0"/>
              <a:t>But, some attacks only need around 2</a:t>
            </a:r>
            <a:r>
              <a:rPr lang="en-US" i="1" baseline="30000" dirty="0"/>
              <a:t>m</a:t>
            </a:r>
            <a:r>
              <a:rPr lang="en-US" baseline="30000" dirty="0"/>
              <a:t>/2 </a:t>
            </a:r>
            <a:r>
              <a:rPr lang="en-US" dirty="0"/>
              <a:t>different messages to find a collision</a:t>
            </a:r>
          </a:p>
        </p:txBody>
      </p:sp>
    </p:spTree>
    <p:extLst>
      <p:ext uri="{BB962C8B-B14F-4D97-AF65-F5344CB8AC3E}">
        <p14:creationId xmlns:p14="http://schemas.microsoft.com/office/powerpoint/2010/main" val="41976675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Upcoming</a:t>
            </a:r>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199072867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time…</a:t>
            </a:r>
          </a:p>
        </p:txBody>
      </p:sp>
      <p:sp>
        <p:nvSpPr>
          <p:cNvPr id="3" name="Content Placeholder 2"/>
          <p:cNvSpPr>
            <a:spLocks noGrp="1"/>
          </p:cNvSpPr>
          <p:nvPr>
            <p:ph idx="1"/>
          </p:nvPr>
        </p:nvSpPr>
        <p:spPr/>
        <p:txBody>
          <a:bodyPr/>
          <a:lstStyle/>
          <a:p>
            <a:r>
              <a:rPr lang="en-US" dirty="0"/>
              <a:t>Exam 1 on Monday</a:t>
            </a:r>
          </a:p>
        </p:txBody>
      </p:sp>
    </p:spTree>
    <p:extLst>
      <p:ext uri="{BB962C8B-B14F-4D97-AF65-F5344CB8AC3E}">
        <p14:creationId xmlns:p14="http://schemas.microsoft.com/office/powerpoint/2010/main" val="2673894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Reminders</a:t>
            </a:r>
          </a:p>
        </p:txBody>
      </p:sp>
      <p:sp>
        <p:nvSpPr>
          <p:cNvPr id="5" name="Content Placeholder 4"/>
          <p:cNvSpPr>
            <a:spLocks noGrp="1"/>
          </p:cNvSpPr>
          <p:nvPr>
            <p:ph idx="1"/>
          </p:nvPr>
        </p:nvSpPr>
        <p:spPr/>
        <p:txBody>
          <a:bodyPr/>
          <a:lstStyle/>
          <a:p>
            <a:r>
              <a:rPr lang="en-US" b="1" dirty="0"/>
              <a:t>Office hours from 1:45-4 p.m. canceled today</a:t>
            </a:r>
          </a:p>
          <a:p>
            <a:r>
              <a:rPr lang="en-US" dirty="0"/>
              <a:t>Review chapters 1, 2, and 12 for Exam 1</a:t>
            </a:r>
          </a:p>
          <a:p>
            <a:r>
              <a:rPr lang="en-US" dirty="0"/>
              <a:t>Finish Assignment 2</a:t>
            </a:r>
          </a:p>
          <a:p>
            <a:pPr lvl="1"/>
            <a:r>
              <a:rPr lang="en-US" b="1" dirty="0"/>
              <a:t>Due tonight by midnight!</a:t>
            </a:r>
          </a:p>
          <a:p>
            <a:r>
              <a:rPr lang="en-US" dirty="0"/>
              <a:t>Start on Project 2</a:t>
            </a:r>
          </a:p>
        </p:txBody>
      </p:sp>
    </p:spTree>
    <p:extLst>
      <p:ext uri="{BB962C8B-B14F-4D97-AF65-F5344CB8AC3E}">
        <p14:creationId xmlns:p14="http://schemas.microsoft.com/office/powerpoint/2010/main" val="3726592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4008</TotalTime>
  <Words>5598</Words>
  <Application>Microsoft Office PowerPoint</Application>
  <PresentationFormat>Widescreen</PresentationFormat>
  <Paragraphs>709</Paragraphs>
  <Slides>97</Slides>
  <Notes>0</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97</vt:i4>
      </vt:variant>
    </vt:vector>
  </HeadingPairs>
  <TitlesOfParts>
    <vt:vector size="109" baseType="lpstr">
      <vt:lpstr>Arial</vt:lpstr>
      <vt:lpstr>Calibri</vt:lpstr>
      <vt:lpstr>Cambria Math</vt:lpstr>
      <vt:lpstr>Corbel</vt:lpstr>
      <vt:lpstr>Courier New</vt:lpstr>
      <vt:lpstr>Symbol</vt:lpstr>
      <vt:lpstr>Verdana</vt:lpstr>
      <vt:lpstr>Wingdings</vt:lpstr>
      <vt:lpstr>Wingdings 2</vt:lpstr>
      <vt:lpstr>Wingdings 3</vt:lpstr>
      <vt:lpstr>Module</vt:lpstr>
      <vt:lpstr>Equation</vt:lpstr>
      <vt:lpstr>COMP 4290</vt:lpstr>
      <vt:lpstr>Last time</vt:lpstr>
      <vt:lpstr>Questions?</vt:lpstr>
      <vt:lpstr>Assignment 2</vt:lpstr>
      <vt:lpstr>Project 2</vt:lpstr>
      <vt:lpstr>Jennifer Perez Presents</vt:lpstr>
      <vt:lpstr>Attacks Against Hash Functions</vt:lpstr>
      <vt:lpstr>Birthday attack's revenge</vt:lpstr>
      <vt:lpstr>Theoretically awesome …</vt:lpstr>
      <vt:lpstr>Practical issues</vt:lpstr>
      <vt:lpstr>Application: Digital Signature Attacks</vt:lpstr>
      <vt:lpstr>Signing hashes</vt:lpstr>
      <vt:lpstr>Signing scheme example</vt:lpstr>
      <vt:lpstr>Same rules, different game</vt:lpstr>
      <vt:lpstr>216 contracts without trying</vt:lpstr>
      <vt:lpstr>Erica 1, Carmen 0</vt:lpstr>
      <vt:lpstr>The lesson?</vt:lpstr>
      <vt:lpstr>Week 1 Review</vt:lpstr>
      <vt:lpstr>The basics of computer security</vt:lpstr>
      <vt:lpstr>Confidentiality</vt:lpstr>
      <vt:lpstr>Integrity</vt:lpstr>
      <vt:lpstr>Availability</vt:lpstr>
      <vt:lpstr>Harm</vt:lpstr>
      <vt:lpstr>Method, opportunity, motive</vt:lpstr>
      <vt:lpstr>Controls</vt:lpstr>
      <vt:lpstr>Definition of authentication</vt:lpstr>
      <vt:lpstr>Passwords</vt:lpstr>
      <vt:lpstr>Attacking a password system</vt:lpstr>
      <vt:lpstr>Defending authentication functions</vt:lpstr>
      <vt:lpstr>Biometrics</vt:lpstr>
      <vt:lpstr>Problems with biometrics</vt:lpstr>
      <vt:lpstr>Week 2 Review</vt:lpstr>
      <vt:lpstr>Tokens</vt:lpstr>
      <vt:lpstr>Access control</vt:lpstr>
      <vt:lpstr>Access control goals</vt:lpstr>
      <vt:lpstr>Access control matrix example</vt:lpstr>
      <vt:lpstr>Cryptography</vt:lpstr>
      <vt:lpstr>Encryption and decryption</vt:lpstr>
      <vt:lpstr>Notation</vt:lpstr>
      <vt:lpstr>Attacks</vt:lpstr>
      <vt:lpstr>Terminology remix</vt:lpstr>
      <vt:lpstr>Encryption algorithms</vt:lpstr>
      <vt:lpstr>Symmetric vs. asymmetric</vt:lpstr>
      <vt:lpstr>Cryptanalysis</vt:lpstr>
      <vt:lpstr>Review of Modular Arithmetic</vt:lpstr>
      <vt:lpstr>Divided and Conquered</vt:lpstr>
      <vt:lpstr>Week 3 Review</vt:lpstr>
      <vt:lpstr>Definition</vt:lpstr>
      <vt:lpstr>Cryptanalysis of a Shift Cipher</vt:lpstr>
      <vt:lpstr>Definition</vt:lpstr>
      <vt:lpstr>Substitution ciphers</vt:lpstr>
      <vt:lpstr>Frequency Attack</vt:lpstr>
      <vt:lpstr>Vigenère cipher</vt:lpstr>
      <vt:lpstr>Cryptanalysis of Vigenère</vt:lpstr>
      <vt:lpstr>Normalized index of coincidence</vt:lpstr>
      <vt:lpstr>After the length is known…</vt:lpstr>
      <vt:lpstr>Perfect secrecy</vt:lpstr>
      <vt:lpstr>One-Time Pad weaknesses</vt:lpstr>
      <vt:lpstr>Stream and block ciphers</vt:lpstr>
      <vt:lpstr>Confusion and Diffusion</vt:lpstr>
      <vt:lpstr>DES</vt:lpstr>
      <vt:lpstr>DES strengths</vt:lpstr>
      <vt:lpstr>DES weaknesses</vt:lpstr>
      <vt:lpstr>Double DES</vt:lpstr>
      <vt:lpstr>Double DES attack</vt:lpstr>
      <vt:lpstr>Triple DES</vt:lpstr>
      <vt:lpstr>Week 4 Review</vt:lpstr>
      <vt:lpstr>AES</vt:lpstr>
      <vt:lpstr>AES pros and cons</vt:lpstr>
      <vt:lpstr>Public key cryptography</vt:lpstr>
      <vt:lpstr>RSA Algorithm</vt:lpstr>
      <vt:lpstr>The pieces</vt:lpstr>
      <vt:lpstr>How it Works</vt:lpstr>
      <vt:lpstr>Why it Works</vt:lpstr>
      <vt:lpstr>Notation for sending</vt:lpstr>
      <vt:lpstr>Kinds of keys</vt:lpstr>
      <vt:lpstr>Key exchange criteria</vt:lpstr>
      <vt:lpstr>Classical exchange: Attempt 0</vt:lpstr>
      <vt:lpstr>What's the problem?</vt:lpstr>
      <vt:lpstr>Public key exchange</vt:lpstr>
      <vt:lpstr>Easily fixable</vt:lpstr>
      <vt:lpstr>Week 5 Review</vt:lpstr>
      <vt:lpstr>Catch-22</vt:lpstr>
      <vt:lpstr>Definition</vt:lpstr>
      <vt:lpstr>Crucial properties</vt:lpstr>
      <vt:lpstr>Additional properties</vt:lpstr>
      <vt:lpstr>Salt</vt:lpstr>
      <vt:lpstr>MD5</vt:lpstr>
      <vt:lpstr>SHA family</vt:lpstr>
      <vt:lpstr>Keccak (SHA-3)</vt:lpstr>
      <vt:lpstr>General case</vt:lpstr>
      <vt:lpstr>Count it up</vt:lpstr>
      <vt:lpstr>Signing scheme example</vt:lpstr>
      <vt:lpstr>The lesson?</vt:lpstr>
      <vt:lpstr>Upcoming</vt:lpstr>
      <vt:lpstr>Next time…</vt:lpstr>
      <vt:lpstr>Reminders</vt:lpstr>
    </vt:vector>
  </TitlesOfParts>
  <Company>Elizabethtown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CS121</dc:title>
  <dc:creator>your username</dc:creator>
  <cp:lastModifiedBy>Wittman, Barry</cp:lastModifiedBy>
  <cp:revision>339</cp:revision>
  <dcterms:created xsi:type="dcterms:W3CDTF">2009-08-24T20:26:10Z</dcterms:created>
  <dcterms:modified xsi:type="dcterms:W3CDTF">2025-09-19T17:25:25Z</dcterms:modified>
</cp:coreProperties>
</file>